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9" r:id="rId3"/>
    <p:sldId id="257" r:id="rId4"/>
    <p:sldId id="260" r:id="rId5"/>
    <p:sldId id="271" r:id="rId6"/>
    <p:sldId id="263" r:id="rId7"/>
    <p:sldId id="266" r:id="rId8"/>
    <p:sldId id="318" r:id="rId9"/>
    <p:sldId id="270" r:id="rId10"/>
    <p:sldId id="300" r:id="rId11"/>
    <p:sldId id="343" r:id="rId12"/>
    <p:sldId id="338" r:id="rId13"/>
    <p:sldId id="339" r:id="rId14"/>
    <p:sldId id="344" r:id="rId15"/>
    <p:sldId id="345" r:id="rId16"/>
    <p:sldId id="346" r:id="rId17"/>
    <p:sldId id="347" r:id="rId18"/>
    <p:sldId id="348" r:id="rId19"/>
    <p:sldId id="341" r:id="rId20"/>
    <p:sldId id="342" r:id="rId21"/>
    <p:sldId id="280" r:id="rId22"/>
    <p:sldId id="319" r:id="rId23"/>
    <p:sldId id="320" r:id="rId24"/>
    <p:sldId id="281" r:id="rId25"/>
    <p:sldId id="321" r:id="rId26"/>
    <p:sldId id="322" r:id="rId27"/>
    <p:sldId id="323" r:id="rId28"/>
    <p:sldId id="324" r:id="rId29"/>
    <p:sldId id="325" r:id="rId30"/>
    <p:sldId id="326" r:id="rId31"/>
    <p:sldId id="329" r:id="rId32"/>
    <p:sldId id="333" r:id="rId33"/>
    <p:sldId id="335" r:id="rId34"/>
    <p:sldId id="330" r:id="rId35"/>
    <p:sldId id="332" r:id="rId36"/>
    <p:sldId id="334" r:id="rId37"/>
    <p:sldId id="337" r:id="rId38"/>
    <p:sldId id="340" r:id="rId39"/>
    <p:sldId id="349" r:id="rId40"/>
    <p:sldId id="353" r:id="rId41"/>
    <p:sldId id="354" r:id="rId42"/>
    <p:sldId id="336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853" autoAdjust="0"/>
  </p:normalViewPr>
  <p:slideViewPr>
    <p:cSldViewPr>
      <p:cViewPr varScale="1">
        <p:scale>
          <a:sx n="106" d="100"/>
          <a:sy n="106" d="100"/>
        </p:scale>
        <p:origin x="17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CD3F9B-3C85-6D4D-B949-53C3558E9B5A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ABB0CE-DF41-9645-864D-D8C0D008C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013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8014A1-0972-4079-943C-69DDFC368BF8}" type="slidenum">
              <a:rPr lang="en-US"/>
              <a:pPr/>
              <a:t>2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491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Orchestrator and histogram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BB0CE-DF41-9645-864D-D8C0D008C6A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74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BB0CE-DF41-9645-864D-D8C0D008C6A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03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BB0CE-DF41-9645-864D-D8C0D008C6A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394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BB0CE-DF41-9645-864D-D8C0D008C6A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32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BB0CE-DF41-9645-864D-D8C0D008C6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79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/>
            <a:r>
              <a:rPr lang="en-US" dirty="0" smtClean="0"/>
              <a:t>High level applications (HLA) deals with thousands of magnets, instruments and more channels. </a:t>
            </a:r>
          </a:p>
          <a:p>
            <a:pPr lvl="2"/>
            <a:r>
              <a:rPr lang="en-US" dirty="0" smtClean="0"/>
              <a:t>Organized/structured channel information is necessary. </a:t>
            </a:r>
          </a:p>
          <a:p>
            <a:pPr lvl="2"/>
            <a:r>
              <a:rPr lang="en-US" dirty="0" smtClean="0"/>
              <a:t>Channels linked to accelerator lattice and diagnostics are even better. </a:t>
            </a:r>
          </a:p>
          <a:p>
            <a:pPr lvl="2"/>
            <a:r>
              <a:rPr lang="en-US" dirty="0" smtClean="0"/>
              <a:t>Searching instead of remembering is easier for HLA users.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C99F-EB2A-7640-9BD8-29818CCEB0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528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Exercise: create the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BB0CE-DF41-9645-864D-D8C0D008C6A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22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channelviewer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BB0CE-DF41-9645-864D-D8C0D008C6A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618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BB0CE-DF41-9645-864D-D8C0D008C6A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592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BB0CE-DF41-9645-864D-D8C0D008C6A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385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BB0CE-DF41-9645-864D-D8C0D008C6A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758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Orchestrator and histogram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BB0CE-DF41-9645-864D-D8C0D008C6A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913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ChannelFinder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 smtClean="0"/>
              <a:t>A </a:t>
            </a:r>
            <a:r>
              <a:rPr lang="en-US" dirty="0"/>
              <a:t>directory service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14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device </a:t>
            </a:r>
            <a:r>
              <a:rPr lang="en-US" dirty="0"/>
              <a:t>FM1G4C02A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546378"/>
              </p:ext>
            </p:extLst>
          </p:nvPr>
        </p:nvGraphicFramePr>
        <p:xfrm>
          <a:off x="381000" y="1001632"/>
          <a:ext cx="8458200" cy="3143648"/>
        </p:xfrm>
        <a:graphic>
          <a:graphicData uri="http://schemas.openxmlformats.org/drawingml/2006/table">
            <a:tbl>
              <a:tblPr firstCol="1">
                <a:tableStyleId>{BC89EF96-8CEA-46FF-86C4-4CE0E7609802}</a:tableStyleId>
              </a:tblPr>
              <a:tblGrid>
                <a:gridCol w="1691640"/>
                <a:gridCol w="1691640"/>
                <a:gridCol w="1691640"/>
                <a:gridCol w="1691640"/>
                <a:gridCol w="1691640"/>
              </a:tblGrid>
              <a:tr h="446168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Channel Name</a:t>
                      </a:r>
                      <a:endParaRPr 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kern="1200" baseline="0" dirty="0" smtClean="0"/>
                        <a:t>SR:C02-MG:G04A{HFCor:FM1}</a:t>
                      </a:r>
                      <a:endParaRPr lang="en-US" sz="1600" dirty="0" smtClean="0"/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u="none" strike="noStrike" kern="1200" baseline="0" dirty="0" smtClean="0"/>
                        <a:t>SR:C02-MG:G04A{VFCor:FM1}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00448">
                <a:tc vMerge="1"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strike="noStrike" kern="1200" baseline="0" dirty="0" err="1" smtClean="0"/>
                        <a:t>Fld</a:t>
                      </a:r>
                      <a:r>
                        <a:rPr lang="en-US" sz="1600" u="none" strike="noStrike" kern="1200" baseline="0" dirty="0" smtClean="0"/>
                        <a:t>-I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strike="noStrike" kern="1200" baseline="0" dirty="0" err="1" smtClean="0"/>
                        <a:t>Fld</a:t>
                      </a:r>
                      <a:r>
                        <a:rPr lang="en-US" sz="1600" u="none" strike="noStrike" kern="1200" baseline="0" dirty="0" smtClean="0"/>
                        <a:t>-SP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strike="noStrike" kern="1200" baseline="0" dirty="0" err="1" smtClean="0"/>
                        <a:t>Fld</a:t>
                      </a:r>
                      <a:r>
                        <a:rPr lang="en-US" sz="1600" u="none" strike="noStrike" kern="1200" baseline="0" dirty="0" smtClean="0"/>
                        <a:t>-I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kern="1200" baseline="0" dirty="0" err="1" smtClean="0"/>
                        <a:t>Fld</a:t>
                      </a:r>
                      <a:r>
                        <a:rPr lang="en-US" sz="1600" u="none" strike="noStrike" kern="1200" baseline="0" dirty="0" smtClean="0"/>
                        <a:t>-SP</a:t>
                      </a:r>
                      <a:endParaRPr lang="en-US" sz="1600" dirty="0" smtClean="0"/>
                    </a:p>
                  </a:txBody>
                  <a:tcPr/>
                </a:tc>
              </a:tr>
              <a:tr h="326291">
                <a:tc>
                  <a:txBody>
                    <a:bodyPr/>
                    <a:lstStyle/>
                    <a:p>
                      <a:pPr algn="r"/>
                      <a:r>
                        <a:rPr lang="en-US" sz="1600" dirty="0" err="1" smtClean="0"/>
                        <a:t>hostName</a:t>
                      </a:r>
                      <a:endParaRPr lang="en-US" sz="16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ps-psioc-c02.cs.nsls2.local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26291">
                <a:tc>
                  <a:txBody>
                    <a:bodyPr/>
                    <a:lstStyle/>
                    <a:p>
                      <a:pPr algn="r"/>
                      <a:r>
                        <a:rPr lang="en-US" sz="1600" dirty="0" err="1" smtClean="0"/>
                        <a:t>iocName</a:t>
                      </a:r>
                      <a:endParaRPr lang="en-US" sz="16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ps-C02A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26291">
                <a:tc>
                  <a:txBody>
                    <a:bodyPr/>
                    <a:lstStyle/>
                    <a:p>
                      <a:pPr algn="r"/>
                      <a:r>
                        <a:rPr lang="en-US" sz="1600" dirty="0" err="1" smtClean="0"/>
                        <a:t>updateTime</a:t>
                      </a:r>
                      <a:endParaRPr lang="en-US" sz="16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2015-03-13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26291"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active</a:t>
                      </a:r>
                      <a:endParaRPr lang="en-US" sz="16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True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26291">
                <a:tc>
                  <a:txBody>
                    <a:bodyPr/>
                    <a:lstStyle/>
                    <a:p>
                      <a:pPr algn="r"/>
                      <a:endParaRPr lang="en-US" sz="1600" dirty="0" smtClean="0"/>
                    </a:p>
                    <a:p>
                      <a:pPr algn="r"/>
                      <a:r>
                        <a:rPr lang="en-US" sz="1600" dirty="0" smtClean="0"/>
                        <a:t>Tags</a:t>
                      </a:r>
                    </a:p>
                    <a:p>
                      <a:pPr algn="r"/>
                      <a:endParaRPr lang="en-US" sz="16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endParaRPr lang="en-US" sz="16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archive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190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from high level physics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Example*</a:t>
            </a:r>
          </a:p>
          <a:p>
            <a:pPr marL="342900" lvl="1" indent="0">
              <a:buNone/>
            </a:pPr>
            <a:r>
              <a:rPr lang="en-US" dirty="0"/>
              <a:t>c</a:t>
            </a:r>
            <a:r>
              <a:rPr lang="en-US" dirty="0" smtClean="0"/>
              <a:t>orrector = Corrector(</a:t>
            </a:r>
            <a:r>
              <a:rPr lang="en-US" dirty="0" err="1" smtClean="0"/>
              <a:t>deviceName</a:t>
            </a:r>
            <a:r>
              <a:rPr lang="en-US" dirty="0" smtClean="0"/>
              <a:t>=`FM1G4C02A`)</a:t>
            </a:r>
          </a:p>
          <a:p>
            <a:pPr marL="342900" lvl="1" indent="0">
              <a:buNone/>
            </a:pPr>
            <a:r>
              <a:rPr lang="en-US" sz="1350" i="1" dirty="0">
                <a:solidFill>
                  <a:prstClr val="black"/>
                </a:solidFill>
              </a:rPr>
              <a:t>&gt;&gt; channels = </a:t>
            </a:r>
            <a:r>
              <a:rPr lang="en-US" sz="1350" i="1" dirty="0" err="1">
                <a:solidFill>
                  <a:prstClr val="black"/>
                </a:solidFill>
              </a:rPr>
              <a:t>cf.find</a:t>
            </a:r>
            <a:r>
              <a:rPr lang="en-US" sz="1350" i="1" dirty="0">
                <a:solidFill>
                  <a:prstClr val="black"/>
                </a:solidFill>
              </a:rPr>
              <a:t>(</a:t>
            </a:r>
            <a:r>
              <a:rPr lang="en-US" sz="1350" i="1" dirty="0" err="1">
                <a:solidFill>
                  <a:prstClr val="black"/>
                </a:solidFill>
              </a:rPr>
              <a:t>deviceName</a:t>
            </a:r>
            <a:r>
              <a:rPr lang="en-US" sz="1350" i="1" dirty="0">
                <a:solidFill>
                  <a:prstClr val="black"/>
                </a:solidFill>
              </a:rPr>
              <a:t>=‘FM1G4CO2A’)</a:t>
            </a:r>
          </a:p>
          <a:p>
            <a:pPr marL="342900" lvl="1" indent="0">
              <a:buNone/>
            </a:pPr>
            <a:endParaRPr lang="en-US" dirty="0" smtClean="0"/>
          </a:p>
          <a:p>
            <a:pPr marL="342900" lvl="1" indent="0">
              <a:buNone/>
            </a:pPr>
            <a:r>
              <a:rPr lang="en-US" dirty="0" err="1" smtClean="0"/>
              <a:t>xPos</a:t>
            </a:r>
            <a:r>
              <a:rPr lang="en-US" dirty="0" smtClean="0"/>
              <a:t>, </a:t>
            </a:r>
            <a:r>
              <a:rPr lang="en-US" dirty="0" err="1" smtClean="0"/>
              <a:t>yPos</a:t>
            </a:r>
            <a:r>
              <a:rPr lang="en-US" dirty="0" smtClean="0"/>
              <a:t> = </a:t>
            </a:r>
            <a:r>
              <a:rPr lang="en-US" dirty="0" err="1" smtClean="0"/>
              <a:t>corrector.getPositions</a:t>
            </a:r>
            <a:r>
              <a:rPr lang="en-US" dirty="0" smtClean="0"/>
              <a:t>()</a:t>
            </a:r>
          </a:p>
          <a:p>
            <a:pPr marL="342900" lvl="1" indent="0">
              <a:buNone/>
            </a:pPr>
            <a:r>
              <a:rPr lang="en-US" sz="1350" i="1" dirty="0"/>
              <a:t>&gt;&gt; </a:t>
            </a:r>
            <a:r>
              <a:rPr lang="en-US" sz="1350" i="1" dirty="0" err="1"/>
              <a:t>xPosPv</a:t>
            </a:r>
            <a:r>
              <a:rPr lang="en-US" sz="1350" i="1" dirty="0"/>
              <a:t> = </a:t>
            </a:r>
            <a:r>
              <a:rPr lang="en-US" sz="1350" i="1" dirty="0" err="1">
                <a:solidFill>
                  <a:prstClr val="black"/>
                </a:solidFill>
              </a:rPr>
              <a:t>cf.find</a:t>
            </a:r>
            <a:r>
              <a:rPr lang="en-US" sz="1350" i="1" dirty="0">
                <a:solidFill>
                  <a:prstClr val="black"/>
                </a:solidFill>
              </a:rPr>
              <a:t>([(deviceName,‘FM1G4CO2A’), (</a:t>
            </a:r>
            <a:r>
              <a:rPr lang="en-US" sz="1350" dirty="0" err="1"/>
              <a:t>elemField</a:t>
            </a:r>
            <a:r>
              <a:rPr lang="en-US" sz="1350" dirty="0"/>
              <a:t>, ‘x’</a:t>
            </a:r>
            <a:r>
              <a:rPr lang="en-US" sz="1350" i="1" dirty="0">
                <a:solidFill>
                  <a:prstClr val="black"/>
                </a:solidFill>
              </a:rPr>
              <a:t>)])</a:t>
            </a:r>
            <a:endParaRPr lang="en-US" sz="1350" i="1" dirty="0"/>
          </a:p>
          <a:p>
            <a:pPr marL="342900" lvl="1" indent="0">
              <a:buNone/>
            </a:pPr>
            <a:r>
              <a:rPr lang="en-US" sz="1350" i="1" dirty="0"/>
              <a:t>&gt;&gt; </a:t>
            </a:r>
            <a:r>
              <a:rPr lang="en-US" sz="1350" i="1" dirty="0" err="1"/>
              <a:t>yPosPv</a:t>
            </a:r>
            <a:r>
              <a:rPr lang="en-US" sz="1350" i="1" dirty="0"/>
              <a:t> = </a:t>
            </a:r>
            <a:r>
              <a:rPr lang="en-US" sz="1350" i="1" dirty="0" err="1">
                <a:solidFill>
                  <a:prstClr val="black"/>
                </a:solidFill>
              </a:rPr>
              <a:t>cf.find</a:t>
            </a:r>
            <a:r>
              <a:rPr lang="en-US" sz="1350" i="1" dirty="0">
                <a:solidFill>
                  <a:prstClr val="black"/>
                </a:solidFill>
              </a:rPr>
              <a:t>([(deviceName,‘FM1G4CO2A’), (</a:t>
            </a:r>
            <a:r>
              <a:rPr lang="en-US" sz="1350" dirty="0" err="1"/>
              <a:t>elemField</a:t>
            </a:r>
            <a:r>
              <a:rPr lang="en-US" sz="1350" dirty="0"/>
              <a:t>, ‘y’</a:t>
            </a:r>
            <a:r>
              <a:rPr lang="en-US" sz="1350" i="1" dirty="0">
                <a:solidFill>
                  <a:prstClr val="black"/>
                </a:solidFill>
              </a:rPr>
              <a:t>)])</a:t>
            </a:r>
            <a:endParaRPr lang="en-US" sz="1350" i="1" dirty="0"/>
          </a:p>
          <a:p>
            <a:pPr marL="342900" lvl="1" indent="0">
              <a:buNone/>
            </a:pPr>
            <a:r>
              <a:rPr lang="en-US" sz="1350" i="1" dirty="0"/>
              <a:t>&gt;&gt; </a:t>
            </a:r>
            <a:r>
              <a:rPr lang="en-US" sz="1350" i="1" dirty="0" err="1"/>
              <a:t>caget</a:t>
            </a:r>
            <a:r>
              <a:rPr lang="en-US" sz="1350" i="1" dirty="0"/>
              <a:t>(</a:t>
            </a:r>
            <a:r>
              <a:rPr lang="en-US" sz="1350" i="1" dirty="0" err="1"/>
              <a:t>xPosPv</a:t>
            </a:r>
            <a:r>
              <a:rPr lang="en-US" sz="1350" i="1" dirty="0"/>
              <a:t> ) and </a:t>
            </a:r>
            <a:r>
              <a:rPr lang="en-US" sz="1350" i="1" dirty="0" err="1"/>
              <a:t>caget</a:t>
            </a:r>
            <a:r>
              <a:rPr lang="en-US" sz="1350" i="1" dirty="0"/>
              <a:t>(</a:t>
            </a:r>
            <a:r>
              <a:rPr lang="en-US" sz="1350" i="1" dirty="0" err="1"/>
              <a:t>yPosPv</a:t>
            </a:r>
            <a:r>
              <a:rPr lang="en-US" sz="1350" i="1" dirty="0"/>
              <a:t> )</a:t>
            </a:r>
          </a:p>
          <a:p>
            <a:pPr marL="342900" lvl="1" indent="0">
              <a:buNone/>
            </a:pPr>
            <a:endParaRPr lang="en-US" i="1" dirty="0"/>
          </a:p>
          <a:p>
            <a:pPr marL="342900" lvl="1" indent="0">
              <a:buNone/>
            </a:pPr>
            <a:r>
              <a:rPr lang="en-US" dirty="0" err="1" smtClean="0"/>
              <a:t>corrector.setPositions</a:t>
            </a:r>
            <a:r>
              <a:rPr lang="en-US" dirty="0" smtClean="0"/>
              <a:t>(</a:t>
            </a:r>
            <a:r>
              <a:rPr lang="en-US" dirty="0" err="1" smtClean="0"/>
              <a:t>xPos</a:t>
            </a:r>
            <a:r>
              <a:rPr lang="en-US" dirty="0" smtClean="0"/>
              <a:t>=1.23, </a:t>
            </a:r>
            <a:r>
              <a:rPr lang="en-US" dirty="0" err="1" smtClean="0"/>
              <a:t>yPos</a:t>
            </a:r>
            <a:r>
              <a:rPr lang="en-US" dirty="0" smtClean="0"/>
              <a:t>=3.21)</a:t>
            </a:r>
          </a:p>
          <a:p>
            <a:pPr marL="342900" lvl="1" indent="0">
              <a:buNone/>
            </a:pPr>
            <a:r>
              <a:rPr lang="en-US" sz="1425" i="1" dirty="0"/>
              <a:t>```caput(‘SR:C02-MG:G04A{HFCor:FM1} </a:t>
            </a:r>
            <a:r>
              <a:rPr lang="en-US" sz="1425" i="1" dirty="0" err="1"/>
              <a:t>Fld</a:t>
            </a:r>
            <a:r>
              <a:rPr lang="en-US" sz="1425" i="1" dirty="0"/>
              <a:t>-SP’, 1.23) and caput(‘SR:C02-MG:G04A{VFCor:FM1} </a:t>
            </a:r>
            <a:r>
              <a:rPr lang="en-US" sz="1425" i="1" dirty="0" err="1"/>
              <a:t>Fld</a:t>
            </a:r>
            <a:r>
              <a:rPr lang="en-US" sz="1425" i="1"/>
              <a:t>-SP’, </a:t>
            </a:r>
            <a:r>
              <a:rPr lang="en-US" sz="1425" i="1" dirty="0"/>
              <a:t>3.21)```</a:t>
            </a:r>
          </a:p>
        </p:txBody>
      </p:sp>
    </p:spTree>
    <p:extLst>
      <p:ext uri="{BB962C8B-B14F-4D97-AF65-F5344CB8AC3E}">
        <p14:creationId xmlns:p14="http://schemas.microsoft.com/office/powerpoint/2010/main" val="134780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Performance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Database</a:t>
            </a:r>
          </a:p>
          <a:p>
            <a:pPr lvl="1"/>
            <a:r>
              <a:rPr lang="en-US" dirty="0" smtClean="0"/>
              <a:t>150k channels</a:t>
            </a:r>
          </a:p>
          <a:p>
            <a:pPr lvl="1"/>
            <a:r>
              <a:rPr lang="en-US" dirty="0" smtClean="0"/>
              <a:t>40 properties</a:t>
            </a:r>
          </a:p>
          <a:p>
            <a:pPr lvl="1"/>
            <a:r>
              <a:rPr lang="en-US" dirty="0" smtClean="0"/>
              <a:t>60 tags</a:t>
            </a:r>
            <a:endParaRPr lang="en-US" dirty="0"/>
          </a:p>
          <a:p>
            <a:r>
              <a:rPr lang="en-US" dirty="0" smtClean="0"/>
              <a:t>Queries</a:t>
            </a:r>
          </a:p>
          <a:p>
            <a:pPr lvl="1"/>
            <a:r>
              <a:rPr lang="en-US" dirty="0" smtClean="0"/>
              <a:t>Search using wildcards for channel names and property values</a:t>
            </a:r>
          </a:p>
          <a:p>
            <a:r>
              <a:rPr lang="en-US" dirty="0" smtClean="0"/>
              <a:t>Result Size</a:t>
            </a:r>
          </a:p>
          <a:p>
            <a:pPr lvl="1"/>
            <a:r>
              <a:rPr lang="en-US" dirty="0" smtClean="0"/>
              <a:t>Each channe</a:t>
            </a:r>
            <a:r>
              <a:rPr lang="en-US" dirty="0"/>
              <a:t>l is </a:t>
            </a:r>
            <a:r>
              <a:rPr lang="en-US" dirty="0" smtClean="0"/>
              <a:t>1127 bytes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45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CF v3:</a:t>
            </a:r>
            <a:br>
              <a:rPr lang="en-US" dirty="0" smtClean="0"/>
            </a:br>
            <a:r>
              <a:rPr lang="en-US" dirty="0" smtClean="0"/>
              <a:t>Large Queries</a:t>
            </a:r>
            <a:endParaRPr lang="en-US" dirty="0"/>
          </a:p>
        </p:txBody>
      </p:sp>
      <p:pic>
        <p:nvPicPr>
          <p:cNvPr id="4" name="Content Placeholder 3" descr="Channelfinder 3000 Performance for random set of channel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26874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Populating </a:t>
            </a:r>
            <a:r>
              <a:rPr lang="en-US" dirty="0" err="1" smtClean="0"/>
              <a:t>ChannelFinder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7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Recsync</a:t>
            </a:r>
            <a:r>
              <a:rPr lang="en-US" dirty="0" smtClean="0"/>
              <a:t> : </a:t>
            </a:r>
            <a:r>
              <a:rPr lang="en-US" dirty="0" err="1" smtClean="0"/>
              <a:t>cfStore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add new channels</a:t>
            </a:r>
          </a:p>
          <a:p>
            <a:pPr lvl="1"/>
            <a:r>
              <a:rPr lang="en-US" dirty="0"/>
              <a:t>Without having to learn the client </a:t>
            </a:r>
            <a:r>
              <a:rPr lang="en-US" dirty="0" err="1"/>
              <a:t>api's</a:t>
            </a:r>
            <a:endParaRPr lang="en-US" dirty="0"/>
          </a:p>
          <a:p>
            <a:r>
              <a:rPr lang="en-US" dirty="0"/>
              <a:t>How to manage existing channels</a:t>
            </a:r>
          </a:p>
          <a:p>
            <a:pPr lvl="1"/>
            <a:r>
              <a:rPr lang="en-US" dirty="0"/>
              <a:t>Orphaned channels</a:t>
            </a:r>
          </a:p>
          <a:p>
            <a:pPr lvl="1"/>
            <a:r>
              <a:rPr lang="en-US" dirty="0"/>
              <a:t>Moved channels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96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Recsync</a:t>
            </a:r>
            <a:r>
              <a:rPr lang="en-US" dirty="0" smtClean="0"/>
              <a:t> </a:t>
            </a:r>
            <a:r>
              <a:rPr lang="en-US" dirty="0"/>
              <a:t>: </a:t>
            </a:r>
            <a:r>
              <a:rPr lang="en-US" dirty="0" err="1"/>
              <a:t>cfStore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The record synchronizer 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client (</a:t>
            </a:r>
            <a:r>
              <a:rPr lang="en-US" dirty="0" err="1"/>
              <a:t>RecCaster</a:t>
            </a:r>
            <a:r>
              <a:rPr lang="en-US" dirty="0"/>
              <a:t>) which </a:t>
            </a:r>
            <a:r>
              <a:rPr lang="en-US" dirty="0" err="1"/>
              <a:t>runing</a:t>
            </a:r>
            <a:r>
              <a:rPr lang="en-US" dirty="0"/>
              <a:t> as part of an EPICS </a:t>
            </a:r>
            <a:r>
              <a:rPr lang="en-US" dirty="0" smtClean="0"/>
              <a:t>IOC (</a:t>
            </a:r>
            <a:r>
              <a:rPr lang="en-US" dirty="0"/>
              <a:t>EPICS support </a:t>
            </a:r>
            <a:r>
              <a:rPr lang="en-US" dirty="0" smtClean="0"/>
              <a:t>module)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server (</a:t>
            </a:r>
            <a:r>
              <a:rPr lang="en-US" dirty="0" err="1"/>
              <a:t>RecCeiver</a:t>
            </a:r>
            <a:r>
              <a:rPr lang="en-US" dirty="0"/>
              <a:t>) which is a stand alone daemon. </a:t>
            </a:r>
          </a:p>
          <a:p>
            <a:r>
              <a:rPr lang="en-US" dirty="0" smtClean="0"/>
              <a:t>Together </a:t>
            </a:r>
            <a:r>
              <a:rPr lang="en-US" dirty="0"/>
              <a:t>they work to ensure the the server(s) have a complete list of all records currently provided by the client IOCs</a:t>
            </a:r>
            <a:r>
              <a:rPr lang="en-US" dirty="0" smtClean="0"/>
              <a:t>.</a:t>
            </a:r>
          </a:p>
          <a:p>
            <a:r>
              <a:rPr lang="en-US" dirty="0" err="1"/>
              <a:t>Recsync</a:t>
            </a:r>
            <a:r>
              <a:rPr lang="en-US" dirty="0"/>
              <a:t> </a:t>
            </a:r>
            <a:r>
              <a:rPr lang="en-US" dirty="0" smtClean="0"/>
              <a:t>Information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EPICS Base Version</a:t>
            </a:r>
          </a:p>
          <a:p>
            <a:pPr lvl="1"/>
            <a:r>
              <a:rPr lang="en-US" dirty="0"/>
              <a:t>A white listed set of </a:t>
            </a:r>
            <a:r>
              <a:rPr lang="en-US" dirty="0" smtClean="0"/>
              <a:t>environment </a:t>
            </a:r>
            <a:r>
              <a:rPr lang="en-US" dirty="0"/>
              <a:t>variables</a:t>
            </a:r>
          </a:p>
          <a:p>
            <a:pPr lvl="1"/>
            <a:r>
              <a:rPr lang="en-US" dirty="0"/>
              <a:t>The name and type of all records</a:t>
            </a:r>
          </a:p>
          <a:p>
            <a:pPr lvl="1"/>
            <a:r>
              <a:rPr lang="en-US" dirty="0"/>
              <a:t>Any info() tags associated with these </a:t>
            </a:r>
            <a:r>
              <a:rPr lang="en-US" dirty="0" smtClean="0"/>
              <a:t>records</a:t>
            </a:r>
          </a:p>
          <a:p>
            <a:pPr lvl="1"/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mdavidsaver</a:t>
            </a:r>
            <a:r>
              <a:rPr lang="en-US" dirty="0"/>
              <a:t>/</a:t>
            </a:r>
            <a:r>
              <a:rPr lang="en-US" dirty="0" err="1"/>
              <a:t>recsync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44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Recsync</a:t>
            </a:r>
            <a:r>
              <a:rPr lang="en-US" dirty="0"/>
              <a:t> : </a:t>
            </a:r>
            <a:r>
              <a:rPr lang="en-US" dirty="0" err="1"/>
              <a:t>cfStore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properties currently managed with </a:t>
            </a:r>
            <a:r>
              <a:rPr lang="en-US" dirty="0" err="1"/>
              <a:t>cfStore</a:t>
            </a:r>
            <a:endParaRPr lang="en-US" dirty="0"/>
          </a:p>
          <a:p>
            <a:pPr lvl="1"/>
            <a:r>
              <a:rPr lang="en-US" dirty="0" err="1"/>
              <a:t>hostName</a:t>
            </a:r>
            <a:endParaRPr lang="en-US" dirty="0"/>
          </a:p>
          <a:p>
            <a:pPr lvl="1"/>
            <a:r>
              <a:rPr lang="en-US" dirty="0" err="1"/>
              <a:t>iocName</a:t>
            </a:r>
            <a:endParaRPr lang="en-US" dirty="0"/>
          </a:p>
          <a:p>
            <a:pPr lvl="1"/>
            <a:r>
              <a:rPr lang="en-US" dirty="0" err="1"/>
              <a:t>pvStatus</a:t>
            </a:r>
            <a:r>
              <a:rPr lang="en-US" dirty="0"/>
              <a:t> : </a:t>
            </a:r>
            <a:r>
              <a:rPr lang="en-US" i="1" dirty="0"/>
              <a:t>Active or </a:t>
            </a:r>
            <a:r>
              <a:rPr lang="en-US" i="1" dirty="0" err="1"/>
              <a:t>InActive</a:t>
            </a:r>
            <a:endParaRPr lang="en-US" i="1" dirty="0"/>
          </a:p>
          <a:p>
            <a:pPr lvl="1"/>
            <a:r>
              <a:rPr lang="en-US" dirty="0"/>
              <a:t>time : The last time the above properties </a:t>
            </a:r>
            <a:r>
              <a:rPr lang="en-US" dirty="0" smtClean="0"/>
              <a:t>were </a:t>
            </a:r>
            <a:r>
              <a:rPr lang="en-US" dirty="0"/>
              <a:t>updated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18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cf</a:t>
            </a:r>
            <a:r>
              <a:rPr lang="en-US" dirty="0" smtClean="0"/>
              <a:t>-properties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script part of the </a:t>
            </a:r>
            <a:r>
              <a:rPr lang="en-US" b="1" dirty="0" err="1" smtClean="0"/>
              <a:t>CFPropertyManager</a:t>
            </a:r>
            <a:r>
              <a:rPr lang="en-US" b="1" dirty="0" smtClean="0"/>
              <a:t> </a:t>
            </a:r>
            <a:r>
              <a:rPr lang="en-US" dirty="0" smtClean="0"/>
              <a:t>which populates CF properties using the sites naming convention.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&gt;&gt; </a:t>
            </a:r>
            <a:r>
              <a:rPr lang="en-US" dirty="0" err="1" smtClean="0"/>
              <a:t>CFPropertyManager</a:t>
            </a:r>
            <a:r>
              <a:rPr lang="en-US" dirty="0" smtClean="0"/>
              <a:t> </a:t>
            </a:r>
            <a:r>
              <a:rPr lang="en-US" dirty="0" err="1" smtClean="0"/>
              <a:t>hostName.iocName.dbl</a:t>
            </a:r>
            <a:r>
              <a:rPr lang="en-US" dirty="0" smtClean="0"/>
              <a:t> </a:t>
            </a:r>
            <a:r>
              <a:rPr lang="en-US" dirty="0" err="1" smtClean="0"/>
              <a:t>property.cfg</a:t>
            </a:r>
            <a:endParaRPr lang="en-US" dirty="0" smtClean="0"/>
          </a:p>
          <a:p>
            <a:pPr marL="0" indent="0">
              <a:buNone/>
            </a:pPr>
            <a:r>
              <a:rPr lang="en-US" dirty="0" err="1"/>
              <a:t>hostName.iocName.dbl</a:t>
            </a:r>
            <a:r>
              <a:rPr lang="en-US" dirty="0"/>
              <a:t> </a:t>
            </a:r>
          </a:p>
          <a:p>
            <a:pPr lvl="1"/>
            <a:r>
              <a:rPr lang="en-US" dirty="0" smtClean="0"/>
              <a:t>The output of the </a:t>
            </a:r>
            <a:r>
              <a:rPr lang="en-US" dirty="0" err="1" smtClean="0"/>
              <a:t>dbl</a:t>
            </a:r>
            <a:r>
              <a:rPr lang="en-US" dirty="0" smtClean="0"/>
              <a:t> command</a:t>
            </a:r>
          </a:p>
          <a:p>
            <a:pPr marL="0" indent="0">
              <a:buNone/>
            </a:pPr>
            <a:r>
              <a:rPr lang="en-US" dirty="0" err="1" smtClean="0"/>
              <a:t>property.cfg</a:t>
            </a:r>
            <a:endParaRPr lang="en-US" dirty="0" smtClean="0"/>
          </a:p>
          <a:p>
            <a:pPr lvl="1"/>
            <a:r>
              <a:rPr lang="en-US" dirty="0"/>
              <a:t>A configuration file which defines a list of property name and their corresponding regular expression</a:t>
            </a:r>
          </a:p>
          <a:p>
            <a:pPr marL="342900" lvl="1" indent="0">
              <a:buNone/>
            </a:pPr>
            <a:r>
              <a:rPr lang="de-DE" dirty="0" smtClean="0"/>
              <a:t>e.g. </a:t>
            </a:r>
          </a:p>
          <a:p>
            <a:pPr marL="342900" lvl="1" indent="0">
              <a:buNone/>
            </a:pPr>
            <a:r>
              <a:rPr lang="de-DE" dirty="0" smtClean="0"/>
              <a:t>	</a:t>
            </a:r>
            <a:r>
              <a:rPr lang="de-DE" dirty="0" err="1" smtClean="0"/>
              <a:t>devName</a:t>
            </a:r>
            <a:r>
              <a:rPr lang="de-DE" dirty="0"/>
              <a:t>=[{][^:}][^:}]*		</a:t>
            </a:r>
          </a:p>
          <a:p>
            <a:pPr marL="342900" lvl="1" indent="0">
              <a:buNone/>
            </a:pPr>
            <a:r>
              <a:rPr lang="de-DE" dirty="0" smtClean="0"/>
              <a:t>	</a:t>
            </a:r>
            <a:r>
              <a:rPr lang="de-DE" dirty="0" err="1" smtClean="0"/>
              <a:t>devType</a:t>
            </a:r>
            <a:r>
              <a:rPr lang="de-DE" dirty="0"/>
              <a:t>=[:][^{]*?[:}](?!.*[{])	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Thanks to Michael Skinner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131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 Finder</a:t>
            </a:r>
            <a:br>
              <a:rPr lang="en-US" dirty="0" smtClean="0"/>
            </a:br>
            <a:r>
              <a:rPr lang="en-US" dirty="0" smtClean="0"/>
              <a:t>CSS Applications demo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4:26 minutes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62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Motivation and Objectives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en-US" dirty="0" smtClean="0"/>
              <a:t>A flat name space restricts seriously:</a:t>
            </a:r>
          </a:p>
          <a:p>
            <a:pPr lvl="1" eaLnBrk="1" hangingPunct="1"/>
            <a:r>
              <a:rPr lang="en-US" dirty="0" smtClean="0"/>
              <a:t>Clients need to know all channel names beforehand</a:t>
            </a:r>
          </a:p>
          <a:p>
            <a:pPr lvl="1" eaLnBrk="1" hangingPunct="1"/>
            <a:r>
              <a:rPr lang="en-US" dirty="0" smtClean="0"/>
              <a:t>Portable generic clients must be simple</a:t>
            </a:r>
          </a:p>
          <a:p>
            <a:pPr lvl="1" eaLnBrk="1" hangingPunct="1"/>
            <a:r>
              <a:rPr lang="en-US" dirty="0" smtClean="0"/>
              <a:t>Apps need full configuration or framework supplied service</a:t>
            </a:r>
          </a:p>
          <a:p>
            <a:pPr eaLnBrk="1" hangingPunct="1"/>
            <a:r>
              <a:rPr lang="en-US" dirty="0" smtClean="0"/>
              <a:t>Develop a Directory Service</a:t>
            </a:r>
          </a:p>
          <a:p>
            <a:pPr lvl="1" eaLnBrk="1" hangingPunct="1"/>
            <a:r>
              <a:rPr lang="en-US" dirty="0" smtClean="0"/>
              <a:t>Generic</a:t>
            </a:r>
          </a:p>
          <a:p>
            <a:pPr lvl="2"/>
            <a:r>
              <a:rPr lang="en-US" dirty="0" smtClean="0"/>
              <a:t>No dependency on installation and local conventions</a:t>
            </a:r>
          </a:p>
          <a:p>
            <a:pPr lvl="1" eaLnBrk="1" hangingPunct="1"/>
            <a:r>
              <a:rPr lang="en-US" dirty="0" smtClean="0"/>
              <a:t>Simple and fast (enough)</a:t>
            </a:r>
          </a:p>
          <a:p>
            <a:pPr lvl="2"/>
            <a:r>
              <a:rPr lang="en-US" dirty="0" smtClean="0"/>
              <a:t>Use standards wherever possible</a:t>
            </a:r>
          </a:p>
          <a:p>
            <a:pPr lvl="1" eaLnBrk="1" hangingPunct="1"/>
            <a:r>
              <a:rPr lang="en-US" dirty="0" smtClean="0"/>
              <a:t>Provides "query-by-functionality"</a:t>
            </a:r>
          </a:p>
        </p:txBody>
      </p:sp>
    </p:spTree>
    <p:extLst>
      <p:ext uri="{BB962C8B-B14F-4D97-AF65-F5344CB8AC3E}">
        <p14:creationId xmlns:p14="http://schemas.microsoft.com/office/powerpoint/2010/main" val="85202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creenCapture_3-22-2012 3.46.55 PM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140106" y="838200"/>
            <a:ext cx="8863788" cy="5181600"/>
          </a:xfrm>
        </p:spPr>
      </p:pic>
    </p:spTree>
    <p:extLst>
      <p:ext uri="{BB962C8B-B14F-4D97-AF65-F5344CB8AC3E}">
        <p14:creationId xmlns:p14="http://schemas.microsoft.com/office/powerpoint/2010/main" val="399326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2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ChannelFinder</a:t>
            </a:r>
            <a:r>
              <a:rPr lang="en-US" dirty="0" smtClean="0"/>
              <a:t> in CSS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Quick demo of the </a:t>
            </a:r>
            <a:r>
              <a:rPr lang="en-US" dirty="0" err="1" smtClean="0"/>
              <a:t>ChannelFinder</a:t>
            </a:r>
            <a:r>
              <a:rPr lang="en-US" dirty="0" smtClean="0"/>
              <a:t> applications</a:t>
            </a:r>
          </a:p>
        </p:txBody>
      </p:sp>
    </p:spTree>
    <p:extLst>
      <p:ext uri="{BB962C8B-B14F-4D97-AF65-F5344CB8AC3E}">
        <p14:creationId xmlns:p14="http://schemas.microsoft.com/office/powerpoint/2010/main" val="34973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ChannelViewer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8229600" cy="838200"/>
          </a:xfrm>
        </p:spPr>
        <p:txBody>
          <a:bodyPr/>
          <a:lstStyle/>
          <a:p>
            <a:r>
              <a:rPr lang="en-US" dirty="0" smtClean="0"/>
              <a:t>CS-Studio </a:t>
            </a:r>
            <a:r>
              <a:rPr lang="en-US" dirty="0" smtClean="0">
                <a:sym typeface="Wingdings" panose="05000000000000000000" pitchFamily="2" charset="2"/>
              </a:rPr>
              <a:t> Display  </a:t>
            </a:r>
            <a:r>
              <a:rPr lang="en-US" dirty="0" err="1" smtClean="0">
                <a:sym typeface="Wingdings" panose="05000000000000000000" pitchFamily="2" charset="2"/>
              </a:rPr>
              <a:t>ChannelViewer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7200" y="2514600"/>
            <a:ext cx="8229600" cy="385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32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ChannelViewer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8229600" cy="1143001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Query can be </a:t>
            </a:r>
            <a:r>
              <a:rPr lang="en-US" dirty="0" err="1"/>
              <a:t>construted</a:t>
            </a:r>
            <a:r>
              <a:rPr lang="en-US" dirty="0"/>
              <a:t> for the Name, Property value, Tags associated with channels</a:t>
            </a:r>
          </a:p>
          <a:p>
            <a:r>
              <a:rPr lang="en-US" dirty="0"/>
              <a:t>Wildcard character like "*", "?" can be used in the queries</a:t>
            </a:r>
          </a:p>
          <a:p>
            <a:r>
              <a:rPr lang="en-US" dirty="0" smtClean="0"/>
              <a:t>prop=val1||val2 </a:t>
            </a:r>
            <a:r>
              <a:rPr lang="en-US" dirty="0"/>
              <a:t>is equivalent to prop=val1 OR prop=val2</a:t>
            </a:r>
          </a:p>
          <a:p>
            <a:r>
              <a:rPr lang="en-US" dirty="0"/>
              <a:t>prop=val1 tag=</a:t>
            </a:r>
            <a:r>
              <a:rPr lang="en-US" dirty="0" err="1"/>
              <a:t>myTag</a:t>
            </a:r>
            <a:r>
              <a:rPr lang="en-US" dirty="0"/>
              <a:t> is equivalent to prop=val1 AND tag=</a:t>
            </a:r>
            <a:r>
              <a:rPr lang="en-US" dirty="0" err="1"/>
              <a:t>myTag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7200" y="2514600"/>
            <a:ext cx="8229600" cy="385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4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ChannelViewer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024" y="2362200"/>
            <a:ext cx="8261536" cy="3901281"/>
          </a:xfrm>
          <a:prstGeom prst="rect">
            <a:avLst/>
          </a:prstGeom>
        </p:spPr>
      </p:pic>
      <p:sp>
        <p:nvSpPr>
          <p:cNvPr id="8" name="Content Placeholder 4"/>
          <p:cNvSpPr txBox="1">
            <a:spLocks/>
          </p:cNvSpPr>
          <p:nvPr/>
        </p:nvSpPr>
        <p:spPr>
          <a:xfrm>
            <a:off x="441960" y="1219199"/>
            <a:ext cx="8229600" cy="1143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Channel/s can be forwarded to other </a:t>
            </a:r>
            <a:r>
              <a:rPr lang="en-US" dirty="0" err="1" smtClean="0"/>
              <a:t>cs</a:t>
            </a:r>
            <a:r>
              <a:rPr lang="en-US" dirty="0" smtClean="0"/>
              <a:t>-studio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48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ChannelViewer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024" y="2362200"/>
            <a:ext cx="8261536" cy="3901281"/>
          </a:xfrm>
          <a:prstGeom prst="rect">
            <a:avLst/>
          </a:prstGeom>
        </p:spPr>
      </p:pic>
      <p:sp>
        <p:nvSpPr>
          <p:cNvPr id="8" name="Content Placeholder 4"/>
          <p:cNvSpPr txBox="1">
            <a:spLocks/>
          </p:cNvSpPr>
          <p:nvPr/>
        </p:nvSpPr>
        <p:spPr>
          <a:xfrm>
            <a:off x="441960" y="1219199"/>
            <a:ext cx="8229600" cy="1143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Channel/s can be forwarded to other </a:t>
            </a:r>
            <a:r>
              <a:rPr lang="en-US" dirty="0" err="1" smtClean="0"/>
              <a:t>cs</a:t>
            </a:r>
            <a:r>
              <a:rPr lang="en-US" dirty="0" smtClean="0"/>
              <a:t>-studio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23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ChannelViewer</a:t>
            </a:r>
            <a:r>
              <a:rPr lang="en-US" dirty="0" smtClean="0"/>
              <a:t> - editing</a:t>
            </a:r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441960" y="1219199"/>
            <a:ext cx="8229600" cy="114300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/>
            <a:r>
              <a:rPr lang="en-US" dirty="0"/>
              <a:t>Add a tag/property to a channel or a group of channels</a:t>
            </a:r>
          </a:p>
          <a:p>
            <a:pPr marL="214313" indent="-214313"/>
            <a:r>
              <a:rPr lang="en-US" dirty="0"/>
              <a:t>Remove a tag/property from a channel or a group of channels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720" y="2286000"/>
            <a:ext cx="8153400" cy="370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84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ChannelViewer</a:t>
            </a:r>
            <a:r>
              <a:rPr lang="en-US" dirty="0" smtClean="0"/>
              <a:t> - editing</a:t>
            </a:r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441960" y="1219199"/>
            <a:ext cx="8229600" cy="14478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/>
            <a:r>
              <a:rPr lang="en-US" dirty="0" smtClean="0"/>
              <a:t>Query *X6*</a:t>
            </a:r>
            <a:r>
              <a:rPr lang="en-US" dirty="0" err="1" smtClean="0"/>
              <a:t>Mtr</a:t>
            </a:r>
            <a:r>
              <a:rPr lang="en-US" dirty="0" smtClean="0"/>
              <a:t> to select all the channels for associated with motor6</a:t>
            </a:r>
          </a:p>
          <a:p>
            <a:pPr marL="214313" indent="-214313"/>
            <a:r>
              <a:rPr lang="en-US" dirty="0" smtClean="0"/>
              <a:t>Select all </a:t>
            </a:r>
            <a:r>
              <a:rPr lang="en-US" dirty="0" err="1" smtClean="0"/>
              <a:t>pv’s</a:t>
            </a:r>
            <a:r>
              <a:rPr lang="en-US" dirty="0" smtClean="0"/>
              <a:t> and choose </a:t>
            </a:r>
            <a:r>
              <a:rPr lang="en-US" dirty="0"/>
              <a:t>"</a:t>
            </a:r>
            <a:r>
              <a:rPr lang="en-US" dirty="0" smtClean="0"/>
              <a:t>add property</a:t>
            </a:r>
            <a:r>
              <a:rPr lang="en-US" dirty="0"/>
              <a:t>"</a:t>
            </a:r>
            <a:endParaRPr lang="en-US" dirty="0" smtClean="0"/>
          </a:p>
          <a:p>
            <a:pPr marL="214313" indent="-214313"/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076" y="2667000"/>
            <a:ext cx="8153400" cy="370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1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ChannelViewer</a:t>
            </a:r>
            <a:r>
              <a:rPr lang="en-US" dirty="0" smtClean="0"/>
              <a:t> - editing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76800" y="1417638"/>
            <a:ext cx="3638477" cy="232886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Select the property </a:t>
            </a:r>
            <a:r>
              <a:rPr lang="en-US" dirty="0"/>
              <a:t>"</a:t>
            </a:r>
            <a:r>
              <a:rPr lang="en-US" dirty="0" smtClean="0"/>
              <a:t>Axis</a:t>
            </a:r>
            <a:r>
              <a:rPr lang="en-US" dirty="0"/>
              <a:t>"</a:t>
            </a:r>
            <a:r>
              <a:rPr lang="en-US" dirty="0" smtClean="0"/>
              <a:t> from the listed properties.</a:t>
            </a:r>
          </a:p>
          <a:p>
            <a:r>
              <a:rPr lang="en-US" dirty="0" smtClean="0"/>
              <a:t>Enter a value for the property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e.g. “X6"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3894426"/>
            <a:ext cx="3638477" cy="232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8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 Tree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Channel Tree by Property allows to create an hierarchical view of the channels by using properties and their values.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71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" name="Straight Connector 134"/>
          <p:cNvCxnSpPr/>
          <p:nvPr/>
        </p:nvCxnSpPr>
        <p:spPr>
          <a:xfrm>
            <a:off x="4267200" y="4419600"/>
            <a:ext cx="45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4191000" y="4724400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6477000" y="0"/>
            <a:ext cx="2667000" cy="5410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0" y="0"/>
            <a:ext cx="6477000" cy="1752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447800" y="2514600"/>
            <a:ext cx="2743200" cy="38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pvManager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447800" y="3352800"/>
            <a:ext cx="1447800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Graphene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09372" y="304800"/>
            <a:ext cx="605028" cy="60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IOC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26136" y="1066800"/>
            <a:ext cx="1959102" cy="381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 client (JCA/CAJ)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52400" y="152400"/>
            <a:ext cx="2286000" cy="14478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4114800"/>
            <a:ext cx="2590800" cy="25908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4800" y="4267200"/>
            <a:ext cx="376428" cy="228851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CSS Core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61999" y="4267200"/>
            <a:ext cx="3657601" cy="228600"/>
          </a:xfrm>
          <a:prstGeom prst="rect">
            <a:avLst/>
          </a:prstGeom>
          <a:gradFill>
            <a:gsLst>
              <a:gs pos="0">
                <a:schemeClr val="accent5"/>
              </a:gs>
              <a:gs pos="80000">
                <a:schemeClr val="accent1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ChannelFinder</a:t>
            </a:r>
            <a:r>
              <a:rPr lang="en-US" dirty="0" smtClean="0"/>
              <a:t> Integration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61999" y="4572000"/>
            <a:ext cx="3657601" cy="228600"/>
          </a:xfrm>
          <a:prstGeom prst="rect">
            <a:avLst/>
          </a:prstGeom>
          <a:gradFill>
            <a:gsLst>
              <a:gs pos="0">
                <a:schemeClr val="accent5"/>
              </a:gs>
              <a:gs pos="80000">
                <a:schemeClr val="accent1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Olog</a:t>
            </a:r>
            <a:r>
              <a:rPr lang="en-US" dirty="0" smtClean="0"/>
              <a:t> Integration</a:t>
            </a:r>
            <a:endParaRPr lang="en-US" dirty="0"/>
          </a:p>
        </p:txBody>
      </p:sp>
      <p:sp>
        <p:nvSpPr>
          <p:cNvPr id="18" name="AutoShape 4"/>
          <p:cNvSpPr>
            <a:spLocks noChangeAspect="1" noChangeArrowheads="1" noTextEdit="1"/>
          </p:cNvSpPr>
          <p:nvPr/>
        </p:nvSpPr>
        <p:spPr bwMode="auto">
          <a:xfrm>
            <a:off x="7462838" y="5011738"/>
            <a:ext cx="1454150" cy="180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781800" y="3124200"/>
            <a:ext cx="2057401" cy="60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ChannelFinder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781800" y="3886200"/>
            <a:ext cx="2057402" cy="60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Olog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781801" y="1600200"/>
            <a:ext cx="2057400" cy="533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766572" y="4892537"/>
            <a:ext cx="1838082" cy="273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766572" y="5946118"/>
            <a:ext cx="1828800" cy="60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DataBrowser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766572" y="5257800"/>
            <a:ext cx="1828800" cy="60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19400" y="6336268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CSS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990600" y="304800"/>
            <a:ext cx="605028" cy="60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IOC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1680210" y="304800"/>
            <a:ext cx="605028" cy="60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281172" y="304800"/>
            <a:ext cx="605028" cy="60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IOC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3297936" y="1066800"/>
            <a:ext cx="1959102" cy="381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pvA</a:t>
            </a:r>
            <a:r>
              <a:rPr lang="en-US" dirty="0" smtClean="0"/>
              <a:t> client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3124200" y="152400"/>
            <a:ext cx="2286000" cy="14478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3962400" y="304800"/>
            <a:ext cx="605028" cy="60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IOC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652010" y="304800"/>
            <a:ext cx="605028" cy="60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2514600" y="1524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953000" y="2819400"/>
            <a:ext cx="4038600" cy="38862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7890016" y="2438400"/>
            <a:ext cx="1101584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en-US" dirty="0" err="1" smtClean="0"/>
              <a:t>AccelUtils</a:t>
            </a:r>
            <a:endParaRPr lang="en-US" dirty="0" smtClean="0"/>
          </a:p>
        </p:txBody>
      </p:sp>
      <p:sp>
        <p:nvSpPr>
          <p:cNvPr id="61" name="TextBox 60"/>
          <p:cNvSpPr txBox="1"/>
          <p:nvPr/>
        </p:nvSpPr>
        <p:spPr>
          <a:xfrm>
            <a:off x="5486400" y="1524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v4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019800" y="0"/>
            <a:ext cx="457200" cy="1752600"/>
          </a:xfrm>
          <a:prstGeom prst="rect">
            <a:avLst/>
          </a:prstGeom>
          <a:noFill/>
          <a:ln w="31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Publish/subscribe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629400" y="838200"/>
            <a:ext cx="2362200" cy="14478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477000" y="0"/>
            <a:ext cx="2667000" cy="381000"/>
          </a:xfrm>
          <a:prstGeom prst="rect">
            <a:avLst/>
          </a:prstGeom>
          <a:noFill/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Command/response</a:t>
            </a:r>
            <a:endParaRPr lang="en-US" sz="1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458200" y="42822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v4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781800" y="990600"/>
            <a:ext cx="2057401" cy="533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Masar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6781800" y="4648200"/>
            <a:ext cx="2049780" cy="60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3581400" y="2057402"/>
            <a:ext cx="609600" cy="38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pvA</a:t>
            </a:r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2057400" y="2057400"/>
            <a:ext cx="609600" cy="38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Sim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2819400" y="2057401"/>
            <a:ext cx="609600" cy="38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5334000" y="3124200"/>
            <a:ext cx="838200" cy="60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6858000" y="2819401"/>
            <a:ext cx="19928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i="1" dirty="0" smtClean="0"/>
              <a:t>Web based REST services</a:t>
            </a:r>
            <a:endParaRPr lang="en-US" sz="1400" i="1" dirty="0"/>
          </a:p>
        </p:txBody>
      </p:sp>
      <p:sp>
        <p:nvSpPr>
          <p:cNvPr id="45" name="Rectangle 44"/>
          <p:cNvSpPr/>
          <p:nvPr/>
        </p:nvSpPr>
        <p:spPr>
          <a:xfrm>
            <a:off x="5334000" y="3886200"/>
            <a:ext cx="838200" cy="60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5334000" y="4648200"/>
            <a:ext cx="838200" cy="60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5105400" y="2819400"/>
            <a:ext cx="11546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i="1" dirty="0" smtClean="0"/>
              <a:t>Java/Python</a:t>
            </a:r>
            <a:endParaRPr lang="en-US" sz="1400" i="1" dirty="0"/>
          </a:p>
        </p:txBody>
      </p:sp>
      <p:sp>
        <p:nvSpPr>
          <p:cNvPr id="62" name="Rectangle 61"/>
          <p:cNvSpPr/>
          <p:nvPr/>
        </p:nvSpPr>
        <p:spPr>
          <a:xfrm>
            <a:off x="7315200" y="6248400"/>
            <a:ext cx="1524000" cy="30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315200" y="5867400"/>
            <a:ext cx="1524000" cy="30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cf</a:t>
            </a:r>
            <a:r>
              <a:rPr lang="en-US" dirty="0" smtClean="0"/>
              <a:t>-update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6858000" y="5486400"/>
            <a:ext cx="19928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i="1" dirty="0" smtClean="0"/>
              <a:t>Scripts and utilities</a:t>
            </a:r>
            <a:endParaRPr lang="en-US" sz="1400" i="1" dirty="0"/>
          </a:p>
        </p:txBody>
      </p:sp>
      <p:sp>
        <p:nvSpPr>
          <p:cNvPr id="75" name="Rectangle 74"/>
          <p:cNvSpPr/>
          <p:nvPr/>
        </p:nvSpPr>
        <p:spPr>
          <a:xfrm>
            <a:off x="5181600" y="5867400"/>
            <a:ext cx="1676400" cy="30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Logbook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5181600" y="6248400"/>
            <a:ext cx="1676400" cy="30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4800600" y="5486400"/>
            <a:ext cx="21452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i="1" dirty="0" smtClean="0"/>
              <a:t>Web UI and other clients</a:t>
            </a:r>
            <a:endParaRPr lang="en-US" sz="1400" i="1" dirty="0"/>
          </a:p>
        </p:txBody>
      </p:sp>
      <p:cxnSp>
        <p:nvCxnSpPr>
          <p:cNvPr id="79" name="Straight Connector 78"/>
          <p:cNvCxnSpPr/>
          <p:nvPr/>
        </p:nvCxnSpPr>
        <p:spPr>
          <a:xfrm>
            <a:off x="4724400" y="3429000"/>
            <a:ext cx="0" cy="205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724400" y="5486400"/>
            <a:ext cx="236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7086600" y="5486400"/>
            <a:ext cx="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endCxn id="73" idx="1"/>
          </p:cNvCxnSpPr>
          <p:nvPr/>
        </p:nvCxnSpPr>
        <p:spPr>
          <a:xfrm>
            <a:off x="7086600" y="6019800"/>
            <a:ext cx="228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endCxn id="75" idx="3"/>
          </p:cNvCxnSpPr>
          <p:nvPr/>
        </p:nvCxnSpPr>
        <p:spPr>
          <a:xfrm flipH="1">
            <a:off x="6858000" y="6019800"/>
            <a:ext cx="228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endCxn id="62" idx="1"/>
          </p:cNvCxnSpPr>
          <p:nvPr/>
        </p:nvCxnSpPr>
        <p:spPr>
          <a:xfrm>
            <a:off x="7086600" y="6400800"/>
            <a:ext cx="228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endCxn id="76" idx="3"/>
          </p:cNvCxnSpPr>
          <p:nvPr/>
        </p:nvCxnSpPr>
        <p:spPr>
          <a:xfrm flipH="1">
            <a:off x="6858000" y="6400800"/>
            <a:ext cx="228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endCxn id="43" idx="1"/>
          </p:cNvCxnSpPr>
          <p:nvPr/>
        </p:nvCxnSpPr>
        <p:spPr>
          <a:xfrm>
            <a:off x="4724400" y="3429000"/>
            <a:ext cx="609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45" idx="1"/>
          </p:cNvCxnSpPr>
          <p:nvPr/>
        </p:nvCxnSpPr>
        <p:spPr>
          <a:xfrm>
            <a:off x="4724400" y="4191000"/>
            <a:ext cx="609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endCxn id="49" idx="1"/>
          </p:cNvCxnSpPr>
          <p:nvPr/>
        </p:nvCxnSpPr>
        <p:spPr>
          <a:xfrm>
            <a:off x="4724400" y="4953000"/>
            <a:ext cx="609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43" idx="3"/>
          </p:cNvCxnSpPr>
          <p:nvPr/>
        </p:nvCxnSpPr>
        <p:spPr>
          <a:xfrm>
            <a:off x="6172200" y="3429000"/>
            <a:ext cx="609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45" idx="3"/>
          </p:cNvCxnSpPr>
          <p:nvPr/>
        </p:nvCxnSpPr>
        <p:spPr>
          <a:xfrm>
            <a:off x="6172200" y="4191000"/>
            <a:ext cx="609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49" idx="3"/>
            <a:endCxn id="68" idx="1"/>
          </p:cNvCxnSpPr>
          <p:nvPr/>
        </p:nvCxnSpPr>
        <p:spPr>
          <a:xfrm>
            <a:off x="6172200" y="4953000"/>
            <a:ext cx="609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70" idx="0"/>
          </p:cNvCxnSpPr>
          <p:nvPr/>
        </p:nvCxnSpPr>
        <p:spPr>
          <a:xfrm flipV="1">
            <a:off x="3886200" y="1447800"/>
            <a:ext cx="0" cy="6096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V="1">
            <a:off x="1676400" y="1447802"/>
            <a:ext cx="0" cy="7619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1447800" y="2057399"/>
            <a:ext cx="457200" cy="3810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</a:t>
            </a:r>
            <a:endParaRPr lang="en-US" dirty="0"/>
          </a:p>
        </p:txBody>
      </p:sp>
      <p:sp>
        <p:nvSpPr>
          <p:cNvPr id="147" name="Rectangle 146"/>
          <p:cNvSpPr/>
          <p:nvPr/>
        </p:nvSpPr>
        <p:spPr>
          <a:xfrm>
            <a:off x="152400" y="1905000"/>
            <a:ext cx="4267200" cy="20574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4419600" y="1828800"/>
            <a:ext cx="1981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Core Client Technologies</a:t>
            </a:r>
            <a:endParaRPr lang="en-US" dirty="0"/>
          </a:p>
        </p:txBody>
      </p:sp>
      <p:sp>
        <p:nvSpPr>
          <p:cNvPr id="156" name="Rectangle 155"/>
          <p:cNvSpPr/>
          <p:nvPr/>
        </p:nvSpPr>
        <p:spPr>
          <a:xfrm>
            <a:off x="152400" y="2057400"/>
            <a:ext cx="12954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i="1" dirty="0" smtClean="0">
                <a:solidFill>
                  <a:schemeClr val="tx1"/>
                </a:solidFill>
              </a:rPr>
              <a:t>Data Sources</a:t>
            </a:r>
            <a:endParaRPr lang="en-US" sz="1400" i="1" dirty="0">
              <a:solidFill>
                <a:schemeClr val="tx1"/>
              </a:solidFill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0" y="2514600"/>
            <a:ext cx="14478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i="1" dirty="0" smtClean="0">
                <a:solidFill>
                  <a:schemeClr val="tx1"/>
                </a:solidFill>
              </a:rPr>
              <a:t>Aggregation</a:t>
            </a:r>
            <a:endParaRPr lang="en-US" sz="1400" i="1" dirty="0">
              <a:solidFill>
                <a:schemeClr val="tx1"/>
              </a:solidFill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152400" y="3352800"/>
            <a:ext cx="12954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i="1" dirty="0" smtClean="0">
                <a:solidFill>
                  <a:schemeClr val="tx1"/>
                </a:solidFill>
              </a:rPr>
              <a:t>Visualization</a:t>
            </a:r>
            <a:endParaRPr lang="en-US" sz="1400" i="1" dirty="0">
              <a:solidFill>
                <a:schemeClr val="tx1"/>
              </a:solidFill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1447800" y="2971800"/>
            <a:ext cx="1828800" cy="304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vTypes</a:t>
            </a:r>
            <a:endParaRPr lang="en-US" dirty="0"/>
          </a:p>
        </p:txBody>
      </p:sp>
      <p:sp>
        <p:nvSpPr>
          <p:cNvPr id="160" name="Rectangle 159"/>
          <p:cNvSpPr/>
          <p:nvPr/>
        </p:nvSpPr>
        <p:spPr>
          <a:xfrm>
            <a:off x="152400" y="2971800"/>
            <a:ext cx="12954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i="1" dirty="0" smtClean="0">
                <a:solidFill>
                  <a:schemeClr val="tx1"/>
                </a:solidFill>
              </a:rPr>
              <a:t>Data Definition</a:t>
            </a:r>
            <a:endParaRPr lang="en-US" sz="1400" i="1" dirty="0">
              <a:solidFill>
                <a:schemeClr val="tx1"/>
              </a:solidFill>
            </a:endParaRPr>
          </a:p>
        </p:txBody>
      </p:sp>
      <p:cxnSp>
        <p:nvCxnSpPr>
          <p:cNvPr id="162" name="Straight Arrow Connector 161"/>
          <p:cNvCxnSpPr/>
          <p:nvPr/>
        </p:nvCxnSpPr>
        <p:spPr>
          <a:xfrm flipV="1">
            <a:off x="3962400" y="2895600"/>
            <a:ext cx="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endCxn id="159" idx="3"/>
          </p:cNvCxnSpPr>
          <p:nvPr/>
        </p:nvCxnSpPr>
        <p:spPr>
          <a:xfrm flipH="1">
            <a:off x="3276600" y="3124200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>
            <a:endCxn id="5" idx="3"/>
          </p:cNvCxnSpPr>
          <p:nvPr/>
        </p:nvCxnSpPr>
        <p:spPr>
          <a:xfrm flipH="1">
            <a:off x="2895600" y="3581400"/>
            <a:ext cx="1828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Freeform 119"/>
          <p:cNvSpPr/>
          <p:nvPr/>
        </p:nvSpPr>
        <p:spPr>
          <a:xfrm>
            <a:off x="0" y="0"/>
            <a:ext cx="9143999" cy="6858000"/>
          </a:xfrm>
          <a:custGeom>
            <a:avLst/>
            <a:gdLst>
              <a:gd name="connsiteX0" fmla="*/ 9436963 w 9499107"/>
              <a:gd name="connsiteY0" fmla="*/ 2787588 h 6977849"/>
              <a:gd name="connsiteX1" fmla="*/ 4873841 w 9499107"/>
              <a:gd name="connsiteY1" fmla="*/ 2769833 h 6977849"/>
              <a:gd name="connsiteX2" fmla="*/ 4856085 w 9499107"/>
              <a:gd name="connsiteY2" fmla="*/ 4208016 h 6977849"/>
              <a:gd name="connsiteX3" fmla="*/ 958788 w 9499107"/>
              <a:gd name="connsiteY3" fmla="*/ 4216893 h 6977849"/>
              <a:gd name="connsiteX4" fmla="*/ 967666 w 9499107"/>
              <a:gd name="connsiteY4" fmla="*/ 4572000 h 6977849"/>
              <a:gd name="connsiteX5" fmla="*/ 4856085 w 9499107"/>
              <a:gd name="connsiteY5" fmla="*/ 4572000 h 6977849"/>
              <a:gd name="connsiteX6" fmla="*/ 4864963 w 9499107"/>
              <a:gd name="connsiteY6" fmla="*/ 5823751 h 6977849"/>
              <a:gd name="connsiteX7" fmla="*/ 7261934 w 9499107"/>
              <a:gd name="connsiteY7" fmla="*/ 5832629 h 6977849"/>
              <a:gd name="connsiteX8" fmla="*/ 7261934 w 9499107"/>
              <a:gd name="connsiteY8" fmla="*/ 6684885 h 6977849"/>
              <a:gd name="connsiteX9" fmla="*/ 9161755 w 9499107"/>
              <a:gd name="connsiteY9" fmla="*/ 6676008 h 6977849"/>
              <a:gd name="connsiteX10" fmla="*/ 9144000 w 9499107"/>
              <a:gd name="connsiteY10" fmla="*/ 5459767 h 6977849"/>
              <a:gd name="connsiteX11" fmla="*/ 5051394 w 9499107"/>
              <a:gd name="connsiteY11" fmla="*/ 5397623 h 6977849"/>
              <a:gd name="connsiteX12" fmla="*/ 5051394 w 9499107"/>
              <a:gd name="connsiteY12" fmla="*/ 3826276 h 6977849"/>
              <a:gd name="connsiteX13" fmla="*/ 5326602 w 9499107"/>
              <a:gd name="connsiteY13" fmla="*/ 3870664 h 6977849"/>
              <a:gd name="connsiteX14" fmla="*/ 9428085 w 9499107"/>
              <a:gd name="connsiteY14" fmla="*/ 3852909 h 6977849"/>
              <a:gd name="connsiteX15" fmla="*/ 9481351 w 9499107"/>
              <a:gd name="connsiteY15" fmla="*/ 6977849 h 6977849"/>
              <a:gd name="connsiteX16" fmla="*/ 0 w 9499107"/>
              <a:gd name="connsiteY16" fmla="*/ 6968971 h 6977849"/>
              <a:gd name="connsiteX17" fmla="*/ 266330 w 9499107"/>
              <a:gd name="connsiteY17" fmla="*/ 106532 h 6977849"/>
              <a:gd name="connsiteX18" fmla="*/ 195309 w 9499107"/>
              <a:gd name="connsiteY18" fmla="*/ 0 h 6977849"/>
              <a:gd name="connsiteX19" fmla="*/ 9499107 w 9499107"/>
              <a:gd name="connsiteY19" fmla="*/ 35511 h 6977849"/>
              <a:gd name="connsiteX20" fmla="*/ 9436963 w 9499107"/>
              <a:gd name="connsiteY20" fmla="*/ 2787588 h 6977849"/>
              <a:gd name="connsiteX0" fmla="*/ 9436963 w 9499107"/>
              <a:gd name="connsiteY0" fmla="*/ 2787588 h 6977849"/>
              <a:gd name="connsiteX1" fmla="*/ 4873841 w 9499107"/>
              <a:gd name="connsiteY1" fmla="*/ 2769833 h 6977849"/>
              <a:gd name="connsiteX2" fmla="*/ 4856085 w 9499107"/>
              <a:gd name="connsiteY2" fmla="*/ 4208016 h 6977849"/>
              <a:gd name="connsiteX3" fmla="*/ 958788 w 9499107"/>
              <a:gd name="connsiteY3" fmla="*/ 4216893 h 6977849"/>
              <a:gd name="connsiteX4" fmla="*/ 967666 w 9499107"/>
              <a:gd name="connsiteY4" fmla="*/ 4572000 h 6977849"/>
              <a:gd name="connsiteX5" fmla="*/ 4856085 w 9499107"/>
              <a:gd name="connsiteY5" fmla="*/ 4572000 h 6977849"/>
              <a:gd name="connsiteX6" fmla="*/ 4864963 w 9499107"/>
              <a:gd name="connsiteY6" fmla="*/ 5823751 h 6977849"/>
              <a:gd name="connsiteX7" fmla="*/ 7261934 w 9499107"/>
              <a:gd name="connsiteY7" fmla="*/ 5832629 h 6977849"/>
              <a:gd name="connsiteX8" fmla="*/ 7261934 w 9499107"/>
              <a:gd name="connsiteY8" fmla="*/ 6684885 h 6977849"/>
              <a:gd name="connsiteX9" fmla="*/ 9161755 w 9499107"/>
              <a:gd name="connsiteY9" fmla="*/ 6676008 h 6977849"/>
              <a:gd name="connsiteX10" fmla="*/ 9144000 w 9499107"/>
              <a:gd name="connsiteY10" fmla="*/ 5459767 h 6977849"/>
              <a:gd name="connsiteX11" fmla="*/ 5051394 w 9499107"/>
              <a:gd name="connsiteY11" fmla="*/ 5397623 h 6977849"/>
              <a:gd name="connsiteX12" fmla="*/ 5051394 w 9499107"/>
              <a:gd name="connsiteY12" fmla="*/ 3826276 h 6977849"/>
              <a:gd name="connsiteX13" fmla="*/ 5326602 w 9499107"/>
              <a:gd name="connsiteY13" fmla="*/ 3870664 h 6977849"/>
              <a:gd name="connsiteX14" fmla="*/ 9428085 w 9499107"/>
              <a:gd name="connsiteY14" fmla="*/ 3852909 h 6977849"/>
              <a:gd name="connsiteX15" fmla="*/ 9481351 w 9499107"/>
              <a:gd name="connsiteY15" fmla="*/ 6977849 h 6977849"/>
              <a:gd name="connsiteX16" fmla="*/ 0 w 9499107"/>
              <a:gd name="connsiteY16" fmla="*/ 6968971 h 6977849"/>
              <a:gd name="connsiteX17" fmla="*/ 239697 w 9499107"/>
              <a:gd name="connsiteY17" fmla="*/ 205666 h 6977849"/>
              <a:gd name="connsiteX18" fmla="*/ 195309 w 9499107"/>
              <a:gd name="connsiteY18" fmla="*/ 0 h 6977849"/>
              <a:gd name="connsiteX19" fmla="*/ 9499107 w 9499107"/>
              <a:gd name="connsiteY19" fmla="*/ 35511 h 6977849"/>
              <a:gd name="connsiteX20" fmla="*/ 9436963 w 9499107"/>
              <a:gd name="connsiteY20" fmla="*/ 2787588 h 6977849"/>
              <a:gd name="connsiteX0" fmla="*/ 9436963 w 9499107"/>
              <a:gd name="connsiteY0" fmla="*/ 2886722 h 7076983"/>
              <a:gd name="connsiteX1" fmla="*/ 4873841 w 9499107"/>
              <a:gd name="connsiteY1" fmla="*/ 2868967 h 7076983"/>
              <a:gd name="connsiteX2" fmla="*/ 4856085 w 9499107"/>
              <a:gd name="connsiteY2" fmla="*/ 4307150 h 7076983"/>
              <a:gd name="connsiteX3" fmla="*/ 958788 w 9499107"/>
              <a:gd name="connsiteY3" fmla="*/ 4316027 h 7076983"/>
              <a:gd name="connsiteX4" fmla="*/ 967666 w 9499107"/>
              <a:gd name="connsiteY4" fmla="*/ 4671134 h 7076983"/>
              <a:gd name="connsiteX5" fmla="*/ 4856085 w 9499107"/>
              <a:gd name="connsiteY5" fmla="*/ 4671134 h 7076983"/>
              <a:gd name="connsiteX6" fmla="*/ 4864963 w 9499107"/>
              <a:gd name="connsiteY6" fmla="*/ 5922885 h 7076983"/>
              <a:gd name="connsiteX7" fmla="*/ 7261934 w 9499107"/>
              <a:gd name="connsiteY7" fmla="*/ 5931763 h 7076983"/>
              <a:gd name="connsiteX8" fmla="*/ 7261934 w 9499107"/>
              <a:gd name="connsiteY8" fmla="*/ 6784019 h 7076983"/>
              <a:gd name="connsiteX9" fmla="*/ 9161755 w 9499107"/>
              <a:gd name="connsiteY9" fmla="*/ 6775142 h 7076983"/>
              <a:gd name="connsiteX10" fmla="*/ 9144000 w 9499107"/>
              <a:gd name="connsiteY10" fmla="*/ 5558901 h 7076983"/>
              <a:gd name="connsiteX11" fmla="*/ 5051394 w 9499107"/>
              <a:gd name="connsiteY11" fmla="*/ 5496757 h 7076983"/>
              <a:gd name="connsiteX12" fmla="*/ 5051394 w 9499107"/>
              <a:gd name="connsiteY12" fmla="*/ 3925410 h 7076983"/>
              <a:gd name="connsiteX13" fmla="*/ 5326602 w 9499107"/>
              <a:gd name="connsiteY13" fmla="*/ 3969798 h 7076983"/>
              <a:gd name="connsiteX14" fmla="*/ 9428085 w 9499107"/>
              <a:gd name="connsiteY14" fmla="*/ 3952043 h 7076983"/>
              <a:gd name="connsiteX15" fmla="*/ 9481351 w 9499107"/>
              <a:gd name="connsiteY15" fmla="*/ 7076983 h 7076983"/>
              <a:gd name="connsiteX16" fmla="*/ 0 w 9499107"/>
              <a:gd name="connsiteY16" fmla="*/ 7068105 h 7076983"/>
              <a:gd name="connsiteX17" fmla="*/ 239697 w 9499107"/>
              <a:gd name="connsiteY17" fmla="*/ 304800 h 7076983"/>
              <a:gd name="connsiteX18" fmla="*/ 239697 w 9499107"/>
              <a:gd name="connsiteY18" fmla="*/ 0 h 7076983"/>
              <a:gd name="connsiteX19" fmla="*/ 9499107 w 9499107"/>
              <a:gd name="connsiteY19" fmla="*/ 134645 h 7076983"/>
              <a:gd name="connsiteX20" fmla="*/ 9436963 w 9499107"/>
              <a:gd name="connsiteY20" fmla="*/ 2886722 h 7076983"/>
              <a:gd name="connsiteX0" fmla="*/ 9436963 w 9499107"/>
              <a:gd name="connsiteY0" fmla="*/ 2752077 h 6942338"/>
              <a:gd name="connsiteX1" fmla="*/ 4873841 w 9499107"/>
              <a:gd name="connsiteY1" fmla="*/ 2734322 h 6942338"/>
              <a:gd name="connsiteX2" fmla="*/ 4856085 w 9499107"/>
              <a:gd name="connsiteY2" fmla="*/ 4172505 h 6942338"/>
              <a:gd name="connsiteX3" fmla="*/ 958788 w 9499107"/>
              <a:gd name="connsiteY3" fmla="*/ 4181382 h 6942338"/>
              <a:gd name="connsiteX4" fmla="*/ 967666 w 9499107"/>
              <a:gd name="connsiteY4" fmla="*/ 4536489 h 6942338"/>
              <a:gd name="connsiteX5" fmla="*/ 4856085 w 9499107"/>
              <a:gd name="connsiteY5" fmla="*/ 4536489 h 6942338"/>
              <a:gd name="connsiteX6" fmla="*/ 4864963 w 9499107"/>
              <a:gd name="connsiteY6" fmla="*/ 5788240 h 6942338"/>
              <a:gd name="connsiteX7" fmla="*/ 7261934 w 9499107"/>
              <a:gd name="connsiteY7" fmla="*/ 5797118 h 6942338"/>
              <a:gd name="connsiteX8" fmla="*/ 7261934 w 9499107"/>
              <a:gd name="connsiteY8" fmla="*/ 6649374 h 6942338"/>
              <a:gd name="connsiteX9" fmla="*/ 9161755 w 9499107"/>
              <a:gd name="connsiteY9" fmla="*/ 6640497 h 6942338"/>
              <a:gd name="connsiteX10" fmla="*/ 9144000 w 9499107"/>
              <a:gd name="connsiteY10" fmla="*/ 5424256 h 6942338"/>
              <a:gd name="connsiteX11" fmla="*/ 5051394 w 9499107"/>
              <a:gd name="connsiteY11" fmla="*/ 5362112 h 6942338"/>
              <a:gd name="connsiteX12" fmla="*/ 5051394 w 9499107"/>
              <a:gd name="connsiteY12" fmla="*/ 3790765 h 6942338"/>
              <a:gd name="connsiteX13" fmla="*/ 5326602 w 9499107"/>
              <a:gd name="connsiteY13" fmla="*/ 3835153 h 6942338"/>
              <a:gd name="connsiteX14" fmla="*/ 9428085 w 9499107"/>
              <a:gd name="connsiteY14" fmla="*/ 3817398 h 6942338"/>
              <a:gd name="connsiteX15" fmla="*/ 9481351 w 9499107"/>
              <a:gd name="connsiteY15" fmla="*/ 6942338 h 6942338"/>
              <a:gd name="connsiteX16" fmla="*/ 0 w 9499107"/>
              <a:gd name="connsiteY16" fmla="*/ 6933460 h 6942338"/>
              <a:gd name="connsiteX17" fmla="*/ 239697 w 9499107"/>
              <a:gd name="connsiteY17" fmla="*/ 170155 h 6942338"/>
              <a:gd name="connsiteX18" fmla="*/ 239697 w 9499107"/>
              <a:gd name="connsiteY18" fmla="*/ 17755 h 6942338"/>
              <a:gd name="connsiteX19" fmla="*/ 9499107 w 9499107"/>
              <a:gd name="connsiteY19" fmla="*/ 0 h 6942338"/>
              <a:gd name="connsiteX20" fmla="*/ 9436963 w 9499107"/>
              <a:gd name="connsiteY20" fmla="*/ 2752077 h 6942338"/>
              <a:gd name="connsiteX0" fmla="*/ 9197266 w 9259410"/>
              <a:gd name="connsiteY0" fmla="*/ 2752077 h 6942338"/>
              <a:gd name="connsiteX1" fmla="*/ 4634144 w 9259410"/>
              <a:gd name="connsiteY1" fmla="*/ 2734322 h 6942338"/>
              <a:gd name="connsiteX2" fmla="*/ 4616388 w 9259410"/>
              <a:gd name="connsiteY2" fmla="*/ 4172505 h 6942338"/>
              <a:gd name="connsiteX3" fmla="*/ 719091 w 9259410"/>
              <a:gd name="connsiteY3" fmla="*/ 4181382 h 6942338"/>
              <a:gd name="connsiteX4" fmla="*/ 727969 w 9259410"/>
              <a:gd name="connsiteY4" fmla="*/ 4536489 h 6942338"/>
              <a:gd name="connsiteX5" fmla="*/ 4616388 w 9259410"/>
              <a:gd name="connsiteY5" fmla="*/ 4536489 h 6942338"/>
              <a:gd name="connsiteX6" fmla="*/ 4625266 w 9259410"/>
              <a:gd name="connsiteY6" fmla="*/ 5788240 h 6942338"/>
              <a:gd name="connsiteX7" fmla="*/ 7022237 w 9259410"/>
              <a:gd name="connsiteY7" fmla="*/ 5797118 h 6942338"/>
              <a:gd name="connsiteX8" fmla="*/ 7022237 w 9259410"/>
              <a:gd name="connsiteY8" fmla="*/ 6649374 h 6942338"/>
              <a:gd name="connsiteX9" fmla="*/ 8922058 w 9259410"/>
              <a:gd name="connsiteY9" fmla="*/ 6640497 h 6942338"/>
              <a:gd name="connsiteX10" fmla="*/ 8904303 w 9259410"/>
              <a:gd name="connsiteY10" fmla="*/ 5424256 h 6942338"/>
              <a:gd name="connsiteX11" fmla="*/ 4811697 w 9259410"/>
              <a:gd name="connsiteY11" fmla="*/ 5362112 h 6942338"/>
              <a:gd name="connsiteX12" fmla="*/ 4811697 w 9259410"/>
              <a:gd name="connsiteY12" fmla="*/ 3790765 h 6942338"/>
              <a:gd name="connsiteX13" fmla="*/ 5086905 w 9259410"/>
              <a:gd name="connsiteY13" fmla="*/ 3835153 h 6942338"/>
              <a:gd name="connsiteX14" fmla="*/ 9188388 w 9259410"/>
              <a:gd name="connsiteY14" fmla="*/ 3817398 h 6942338"/>
              <a:gd name="connsiteX15" fmla="*/ 9241654 w 9259410"/>
              <a:gd name="connsiteY15" fmla="*/ 6942338 h 6942338"/>
              <a:gd name="connsiteX16" fmla="*/ 0 w 9259410"/>
              <a:gd name="connsiteY16" fmla="*/ 6875754 h 6942338"/>
              <a:gd name="connsiteX17" fmla="*/ 0 w 9259410"/>
              <a:gd name="connsiteY17" fmla="*/ 170155 h 6942338"/>
              <a:gd name="connsiteX18" fmla="*/ 0 w 9259410"/>
              <a:gd name="connsiteY18" fmla="*/ 17755 h 6942338"/>
              <a:gd name="connsiteX19" fmla="*/ 9259410 w 9259410"/>
              <a:gd name="connsiteY19" fmla="*/ 0 h 6942338"/>
              <a:gd name="connsiteX20" fmla="*/ 9197266 w 9259410"/>
              <a:gd name="connsiteY20" fmla="*/ 2752077 h 6942338"/>
              <a:gd name="connsiteX0" fmla="*/ 9197266 w 9241654"/>
              <a:gd name="connsiteY0" fmla="*/ 2734323 h 6924584"/>
              <a:gd name="connsiteX1" fmla="*/ 4634144 w 9241654"/>
              <a:gd name="connsiteY1" fmla="*/ 2716568 h 6924584"/>
              <a:gd name="connsiteX2" fmla="*/ 4616388 w 9241654"/>
              <a:gd name="connsiteY2" fmla="*/ 4154751 h 6924584"/>
              <a:gd name="connsiteX3" fmla="*/ 719091 w 9241654"/>
              <a:gd name="connsiteY3" fmla="*/ 4163628 h 6924584"/>
              <a:gd name="connsiteX4" fmla="*/ 727969 w 9241654"/>
              <a:gd name="connsiteY4" fmla="*/ 4518735 h 6924584"/>
              <a:gd name="connsiteX5" fmla="*/ 4616388 w 9241654"/>
              <a:gd name="connsiteY5" fmla="*/ 4518735 h 6924584"/>
              <a:gd name="connsiteX6" fmla="*/ 4625266 w 9241654"/>
              <a:gd name="connsiteY6" fmla="*/ 5770486 h 6924584"/>
              <a:gd name="connsiteX7" fmla="*/ 7022237 w 9241654"/>
              <a:gd name="connsiteY7" fmla="*/ 5779364 h 6924584"/>
              <a:gd name="connsiteX8" fmla="*/ 7022237 w 9241654"/>
              <a:gd name="connsiteY8" fmla="*/ 6631620 h 6924584"/>
              <a:gd name="connsiteX9" fmla="*/ 8922058 w 9241654"/>
              <a:gd name="connsiteY9" fmla="*/ 6622743 h 6924584"/>
              <a:gd name="connsiteX10" fmla="*/ 8904303 w 9241654"/>
              <a:gd name="connsiteY10" fmla="*/ 5406502 h 6924584"/>
              <a:gd name="connsiteX11" fmla="*/ 4811697 w 9241654"/>
              <a:gd name="connsiteY11" fmla="*/ 5344358 h 6924584"/>
              <a:gd name="connsiteX12" fmla="*/ 4811697 w 9241654"/>
              <a:gd name="connsiteY12" fmla="*/ 3773011 h 6924584"/>
              <a:gd name="connsiteX13" fmla="*/ 5086905 w 9241654"/>
              <a:gd name="connsiteY13" fmla="*/ 3817399 h 6924584"/>
              <a:gd name="connsiteX14" fmla="*/ 9188388 w 9241654"/>
              <a:gd name="connsiteY14" fmla="*/ 3799644 h 6924584"/>
              <a:gd name="connsiteX15" fmla="*/ 9241654 w 9241654"/>
              <a:gd name="connsiteY15" fmla="*/ 6924584 h 6924584"/>
              <a:gd name="connsiteX16" fmla="*/ 0 w 9241654"/>
              <a:gd name="connsiteY16" fmla="*/ 6858000 h 6924584"/>
              <a:gd name="connsiteX17" fmla="*/ 0 w 9241654"/>
              <a:gd name="connsiteY17" fmla="*/ 152401 h 6924584"/>
              <a:gd name="connsiteX18" fmla="*/ 0 w 9241654"/>
              <a:gd name="connsiteY18" fmla="*/ 1 h 6924584"/>
              <a:gd name="connsiteX19" fmla="*/ 9143999 w 9241654"/>
              <a:gd name="connsiteY19" fmla="*/ 0 h 6924584"/>
              <a:gd name="connsiteX20" fmla="*/ 9197266 w 9241654"/>
              <a:gd name="connsiteY20" fmla="*/ 2734323 h 6924584"/>
              <a:gd name="connsiteX0" fmla="*/ 9143999 w 9241654"/>
              <a:gd name="connsiteY0" fmla="*/ 2743200 h 6924584"/>
              <a:gd name="connsiteX1" fmla="*/ 4634144 w 9241654"/>
              <a:gd name="connsiteY1" fmla="*/ 2716568 h 6924584"/>
              <a:gd name="connsiteX2" fmla="*/ 4616388 w 9241654"/>
              <a:gd name="connsiteY2" fmla="*/ 4154751 h 6924584"/>
              <a:gd name="connsiteX3" fmla="*/ 719091 w 9241654"/>
              <a:gd name="connsiteY3" fmla="*/ 4163628 h 6924584"/>
              <a:gd name="connsiteX4" fmla="*/ 727969 w 9241654"/>
              <a:gd name="connsiteY4" fmla="*/ 4518735 h 6924584"/>
              <a:gd name="connsiteX5" fmla="*/ 4616388 w 9241654"/>
              <a:gd name="connsiteY5" fmla="*/ 4518735 h 6924584"/>
              <a:gd name="connsiteX6" fmla="*/ 4625266 w 9241654"/>
              <a:gd name="connsiteY6" fmla="*/ 5770486 h 6924584"/>
              <a:gd name="connsiteX7" fmla="*/ 7022237 w 9241654"/>
              <a:gd name="connsiteY7" fmla="*/ 5779364 h 6924584"/>
              <a:gd name="connsiteX8" fmla="*/ 7022237 w 9241654"/>
              <a:gd name="connsiteY8" fmla="*/ 6631620 h 6924584"/>
              <a:gd name="connsiteX9" fmla="*/ 8922058 w 9241654"/>
              <a:gd name="connsiteY9" fmla="*/ 6622743 h 6924584"/>
              <a:gd name="connsiteX10" fmla="*/ 8904303 w 9241654"/>
              <a:gd name="connsiteY10" fmla="*/ 5406502 h 6924584"/>
              <a:gd name="connsiteX11" fmla="*/ 4811697 w 9241654"/>
              <a:gd name="connsiteY11" fmla="*/ 5344358 h 6924584"/>
              <a:gd name="connsiteX12" fmla="*/ 4811697 w 9241654"/>
              <a:gd name="connsiteY12" fmla="*/ 3773011 h 6924584"/>
              <a:gd name="connsiteX13" fmla="*/ 5086905 w 9241654"/>
              <a:gd name="connsiteY13" fmla="*/ 3817399 h 6924584"/>
              <a:gd name="connsiteX14" fmla="*/ 9188388 w 9241654"/>
              <a:gd name="connsiteY14" fmla="*/ 3799644 h 6924584"/>
              <a:gd name="connsiteX15" fmla="*/ 9241654 w 9241654"/>
              <a:gd name="connsiteY15" fmla="*/ 6924584 h 6924584"/>
              <a:gd name="connsiteX16" fmla="*/ 0 w 9241654"/>
              <a:gd name="connsiteY16" fmla="*/ 6858000 h 6924584"/>
              <a:gd name="connsiteX17" fmla="*/ 0 w 9241654"/>
              <a:gd name="connsiteY17" fmla="*/ 152401 h 6924584"/>
              <a:gd name="connsiteX18" fmla="*/ 0 w 9241654"/>
              <a:gd name="connsiteY18" fmla="*/ 1 h 6924584"/>
              <a:gd name="connsiteX19" fmla="*/ 9143999 w 9241654"/>
              <a:gd name="connsiteY19" fmla="*/ 0 h 6924584"/>
              <a:gd name="connsiteX20" fmla="*/ 9143999 w 9241654"/>
              <a:gd name="connsiteY20" fmla="*/ 2743200 h 6924584"/>
              <a:gd name="connsiteX0" fmla="*/ 9143999 w 9241654"/>
              <a:gd name="connsiteY0" fmla="*/ 2743200 h 6924584"/>
              <a:gd name="connsiteX1" fmla="*/ 4634144 w 9241654"/>
              <a:gd name="connsiteY1" fmla="*/ 2716568 h 6924584"/>
              <a:gd name="connsiteX2" fmla="*/ 4616388 w 9241654"/>
              <a:gd name="connsiteY2" fmla="*/ 4154751 h 6924584"/>
              <a:gd name="connsiteX3" fmla="*/ 719091 w 9241654"/>
              <a:gd name="connsiteY3" fmla="*/ 4163628 h 6924584"/>
              <a:gd name="connsiteX4" fmla="*/ 727969 w 9241654"/>
              <a:gd name="connsiteY4" fmla="*/ 4518735 h 6924584"/>
              <a:gd name="connsiteX5" fmla="*/ 4616388 w 9241654"/>
              <a:gd name="connsiteY5" fmla="*/ 4518735 h 6924584"/>
              <a:gd name="connsiteX6" fmla="*/ 4625266 w 9241654"/>
              <a:gd name="connsiteY6" fmla="*/ 5770486 h 6924584"/>
              <a:gd name="connsiteX7" fmla="*/ 7022237 w 9241654"/>
              <a:gd name="connsiteY7" fmla="*/ 5779364 h 6924584"/>
              <a:gd name="connsiteX8" fmla="*/ 7022237 w 9241654"/>
              <a:gd name="connsiteY8" fmla="*/ 6631620 h 6924584"/>
              <a:gd name="connsiteX9" fmla="*/ 8922058 w 9241654"/>
              <a:gd name="connsiteY9" fmla="*/ 6622743 h 6924584"/>
              <a:gd name="connsiteX10" fmla="*/ 8904303 w 9241654"/>
              <a:gd name="connsiteY10" fmla="*/ 5406502 h 6924584"/>
              <a:gd name="connsiteX11" fmla="*/ 4811697 w 9241654"/>
              <a:gd name="connsiteY11" fmla="*/ 5344358 h 6924584"/>
              <a:gd name="connsiteX12" fmla="*/ 4811697 w 9241654"/>
              <a:gd name="connsiteY12" fmla="*/ 3773011 h 6924584"/>
              <a:gd name="connsiteX13" fmla="*/ 5086905 w 9241654"/>
              <a:gd name="connsiteY13" fmla="*/ 3817399 h 6924584"/>
              <a:gd name="connsiteX14" fmla="*/ 9143999 w 9241654"/>
              <a:gd name="connsiteY14" fmla="*/ 3810000 h 6924584"/>
              <a:gd name="connsiteX15" fmla="*/ 9241654 w 9241654"/>
              <a:gd name="connsiteY15" fmla="*/ 6924584 h 6924584"/>
              <a:gd name="connsiteX16" fmla="*/ 0 w 9241654"/>
              <a:gd name="connsiteY16" fmla="*/ 6858000 h 6924584"/>
              <a:gd name="connsiteX17" fmla="*/ 0 w 9241654"/>
              <a:gd name="connsiteY17" fmla="*/ 152401 h 6924584"/>
              <a:gd name="connsiteX18" fmla="*/ 0 w 9241654"/>
              <a:gd name="connsiteY18" fmla="*/ 1 h 6924584"/>
              <a:gd name="connsiteX19" fmla="*/ 9143999 w 9241654"/>
              <a:gd name="connsiteY19" fmla="*/ 0 h 6924584"/>
              <a:gd name="connsiteX20" fmla="*/ 9143999 w 9241654"/>
              <a:gd name="connsiteY20" fmla="*/ 2743200 h 6924584"/>
              <a:gd name="connsiteX0" fmla="*/ 9143999 w 9143999"/>
              <a:gd name="connsiteY0" fmla="*/ 2743200 h 6858000"/>
              <a:gd name="connsiteX1" fmla="*/ 4634144 w 9143999"/>
              <a:gd name="connsiteY1" fmla="*/ 2716568 h 6858000"/>
              <a:gd name="connsiteX2" fmla="*/ 4616388 w 9143999"/>
              <a:gd name="connsiteY2" fmla="*/ 4154751 h 6858000"/>
              <a:gd name="connsiteX3" fmla="*/ 719091 w 9143999"/>
              <a:gd name="connsiteY3" fmla="*/ 4163628 h 6858000"/>
              <a:gd name="connsiteX4" fmla="*/ 727969 w 9143999"/>
              <a:gd name="connsiteY4" fmla="*/ 4518735 h 6858000"/>
              <a:gd name="connsiteX5" fmla="*/ 4616388 w 9143999"/>
              <a:gd name="connsiteY5" fmla="*/ 4518735 h 6858000"/>
              <a:gd name="connsiteX6" fmla="*/ 4625266 w 9143999"/>
              <a:gd name="connsiteY6" fmla="*/ 5770486 h 6858000"/>
              <a:gd name="connsiteX7" fmla="*/ 7022237 w 9143999"/>
              <a:gd name="connsiteY7" fmla="*/ 5779364 h 6858000"/>
              <a:gd name="connsiteX8" fmla="*/ 7022237 w 9143999"/>
              <a:gd name="connsiteY8" fmla="*/ 6631620 h 6858000"/>
              <a:gd name="connsiteX9" fmla="*/ 8922058 w 9143999"/>
              <a:gd name="connsiteY9" fmla="*/ 6622743 h 6858000"/>
              <a:gd name="connsiteX10" fmla="*/ 8904303 w 9143999"/>
              <a:gd name="connsiteY10" fmla="*/ 5406502 h 6858000"/>
              <a:gd name="connsiteX11" fmla="*/ 4811697 w 9143999"/>
              <a:gd name="connsiteY11" fmla="*/ 5344358 h 6858000"/>
              <a:gd name="connsiteX12" fmla="*/ 4811697 w 9143999"/>
              <a:gd name="connsiteY12" fmla="*/ 3773011 h 6858000"/>
              <a:gd name="connsiteX13" fmla="*/ 5086905 w 9143999"/>
              <a:gd name="connsiteY13" fmla="*/ 3817399 h 6858000"/>
              <a:gd name="connsiteX14" fmla="*/ 9143999 w 9143999"/>
              <a:gd name="connsiteY14" fmla="*/ 3810000 h 6858000"/>
              <a:gd name="connsiteX15" fmla="*/ 9143999 w 9143999"/>
              <a:gd name="connsiteY15" fmla="*/ 6858000 h 6858000"/>
              <a:gd name="connsiteX16" fmla="*/ 0 w 9143999"/>
              <a:gd name="connsiteY16" fmla="*/ 6858000 h 6858000"/>
              <a:gd name="connsiteX17" fmla="*/ 0 w 9143999"/>
              <a:gd name="connsiteY17" fmla="*/ 152401 h 6858000"/>
              <a:gd name="connsiteX18" fmla="*/ 0 w 9143999"/>
              <a:gd name="connsiteY18" fmla="*/ 1 h 6858000"/>
              <a:gd name="connsiteX19" fmla="*/ 9143999 w 9143999"/>
              <a:gd name="connsiteY19" fmla="*/ 0 h 6858000"/>
              <a:gd name="connsiteX20" fmla="*/ 9143999 w 9143999"/>
              <a:gd name="connsiteY20" fmla="*/ 27432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143999" h="6858000">
                <a:moveTo>
                  <a:pt x="9143999" y="2743200"/>
                </a:moveTo>
                <a:lnTo>
                  <a:pt x="4634144" y="2716568"/>
                </a:lnTo>
                <a:lnTo>
                  <a:pt x="4616388" y="4154751"/>
                </a:lnTo>
                <a:lnTo>
                  <a:pt x="719091" y="4163628"/>
                </a:lnTo>
                <a:lnTo>
                  <a:pt x="727969" y="4518735"/>
                </a:lnTo>
                <a:lnTo>
                  <a:pt x="4616388" y="4518735"/>
                </a:lnTo>
                <a:cubicBezTo>
                  <a:pt x="4619347" y="4935985"/>
                  <a:pt x="4622307" y="5353236"/>
                  <a:pt x="4625266" y="5770486"/>
                </a:cubicBezTo>
                <a:lnTo>
                  <a:pt x="7022237" y="5779364"/>
                </a:lnTo>
                <a:lnTo>
                  <a:pt x="7022237" y="6631620"/>
                </a:lnTo>
                <a:lnTo>
                  <a:pt x="8922058" y="6622743"/>
                </a:lnTo>
                <a:lnTo>
                  <a:pt x="8904303" y="5406502"/>
                </a:lnTo>
                <a:lnTo>
                  <a:pt x="4811697" y="5344358"/>
                </a:lnTo>
                <a:lnTo>
                  <a:pt x="4811697" y="3773011"/>
                </a:lnTo>
                <a:lnTo>
                  <a:pt x="5086905" y="3817399"/>
                </a:lnTo>
                <a:lnTo>
                  <a:pt x="9143999" y="3810000"/>
                </a:lnTo>
                <a:lnTo>
                  <a:pt x="9143999" y="6858000"/>
                </a:lnTo>
                <a:lnTo>
                  <a:pt x="0" y="6858000"/>
                </a:lnTo>
                <a:lnTo>
                  <a:pt x="0" y="152401"/>
                </a:lnTo>
                <a:lnTo>
                  <a:pt x="0" y="1"/>
                </a:lnTo>
                <a:lnTo>
                  <a:pt x="9143999" y="0"/>
                </a:lnTo>
                <a:lnTo>
                  <a:pt x="9143999" y="2743200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99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 Tree</a:t>
            </a:r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441960" y="1142999"/>
            <a:ext cx="8229600" cy="121920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Query: XF:31*</a:t>
            </a:r>
            <a:r>
              <a:rPr lang="en-US" dirty="0" err="1" smtClean="0"/>
              <a:t>Mtr</a:t>
            </a:r>
            <a:r>
              <a:rPr lang="en-US" dirty="0" smtClean="0"/>
              <a:t>* handle=</a:t>
            </a:r>
            <a:r>
              <a:rPr lang="en-US" dirty="0" err="1" smtClean="0"/>
              <a:t>Setpoint</a:t>
            </a:r>
            <a:r>
              <a:rPr lang="en-US" dirty="0" smtClean="0"/>
              <a:t>||</a:t>
            </a:r>
            <a:r>
              <a:rPr lang="en-US" dirty="0" err="1" smtClean="0"/>
              <a:t>Readback</a:t>
            </a:r>
            <a:endParaRPr lang="en-US" dirty="0" smtClean="0"/>
          </a:p>
          <a:p>
            <a:r>
              <a:rPr lang="en-US" dirty="0" smtClean="0"/>
              <a:t>Configure the tree by selecting the properties to be used to create the hierarchy (hostname, handle, axis,…)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0600" y="2285999"/>
            <a:ext cx="7418255" cy="420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00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 Orchestrator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66800"/>
          </a:xfrm>
        </p:spPr>
        <p:txBody>
          <a:bodyPr/>
          <a:lstStyle/>
          <a:p>
            <a:r>
              <a:rPr lang="en-US" dirty="0"/>
              <a:t>The channel orchestrator is a tool to assist in preparing and </a:t>
            </a:r>
            <a:r>
              <a:rPr lang="en-US" dirty="0" smtClean="0"/>
              <a:t>writing </a:t>
            </a:r>
            <a:r>
              <a:rPr lang="en-US" dirty="0"/>
              <a:t>a group of set points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849564"/>
            <a:ext cx="8324850" cy="337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158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ChannelFinder</a:t>
            </a:r>
            <a:r>
              <a:rPr lang="en-US" dirty="0" smtClean="0"/>
              <a:t> &amp; BOY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417637"/>
            <a:ext cx="3390900" cy="4610157"/>
          </a:xfrm>
        </p:spPr>
        <p:txBody>
          <a:bodyPr/>
          <a:lstStyle/>
          <a:p>
            <a:r>
              <a:rPr lang="en-US" dirty="0" smtClean="0"/>
              <a:t>Dedicated </a:t>
            </a:r>
            <a:r>
              <a:rPr lang="en-US" dirty="0" err="1" smtClean="0"/>
              <a:t>ChannelFinder</a:t>
            </a:r>
            <a:r>
              <a:rPr lang="en-US" dirty="0" smtClean="0"/>
              <a:t> widgets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038600" y="1417636"/>
            <a:ext cx="4777249" cy="46101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175" y="2446394"/>
            <a:ext cx="130492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920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ChannelFinder</a:t>
            </a:r>
            <a:r>
              <a:rPr lang="en-US" dirty="0" smtClean="0"/>
              <a:t> &amp; BOY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276600" cy="474252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Embed channel tree by property widget into the </a:t>
            </a:r>
            <a:r>
              <a:rPr lang="en-US" dirty="0" err="1" smtClean="0"/>
              <a:t>opi</a:t>
            </a:r>
            <a:r>
              <a:rPr lang="en-US" dirty="0" smtClean="0"/>
              <a:t> </a:t>
            </a:r>
          </a:p>
          <a:p>
            <a:pPr lvl="1"/>
            <a:r>
              <a:rPr lang="en-US" sz="1800" dirty="0" smtClean="0"/>
              <a:t>Set Channel query:</a:t>
            </a:r>
            <a:br>
              <a:rPr lang="en-US" sz="1800" dirty="0" smtClean="0"/>
            </a:br>
            <a:r>
              <a:rPr lang="en-US" sz="1800" dirty="0" smtClean="0"/>
              <a:t>“XF:31*</a:t>
            </a:r>
            <a:r>
              <a:rPr lang="en-US" sz="1800" dirty="0" err="1" smtClean="0"/>
              <a:t>Mtr</a:t>
            </a:r>
            <a:r>
              <a:rPr lang="en-US" sz="1800" dirty="0" smtClean="0"/>
              <a:t>*”</a:t>
            </a:r>
          </a:p>
          <a:p>
            <a:pPr lvl="1"/>
            <a:r>
              <a:rPr lang="en-US" sz="1800" dirty="0"/>
              <a:t>Tree Properties:</a:t>
            </a:r>
            <a:br>
              <a:rPr lang="en-US" sz="1800" dirty="0"/>
            </a:br>
            <a:r>
              <a:rPr lang="en-US" sz="1800" dirty="0" err="1"/>
              <a:t>iocName</a:t>
            </a:r>
            <a:r>
              <a:rPr lang="en-US" sz="1800" dirty="0"/>
              <a:t>, axis, </a:t>
            </a:r>
            <a:r>
              <a:rPr lang="en-US" sz="1800" dirty="0" smtClean="0"/>
              <a:t>handle</a:t>
            </a:r>
          </a:p>
          <a:p>
            <a:pPr lvl="1"/>
            <a:r>
              <a:rPr lang="en-US" sz="1800" dirty="0" smtClean="0"/>
              <a:t>Selection Expression:</a:t>
            </a:r>
            <a:br>
              <a:rPr lang="en-US" sz="1800" dirty="0" smtClean="0"/>
            </a:br>
            <a:r>
              <a:rPr lang="en-US" sz="1800" dirty="0" smtClean="0"/>
              <a:t>#(axis)</a:t>
            </a:r>
          </a:p>
          <a:p>
            <a:r>
              <a:rPr lang="en-US" dirty="0" smtClean="0"/>
              <a:t>Selections from this widget can be used to initialize other widgets</a:t>
            </a:r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886200" y="1383635"/>
            <a:ext cx="4648200" cy="495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47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cfQuery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17638"/>
            <a:ext cx="3352800" cy="4741776"/>
          </a:xfrm>
        </p:spPr>
        <p:txBody>
          <a:bodyPr/>
          <a:lstStyle/>
          <a:p>
            <a:r>
              <a:rPr lang="en-US" sz="2000" dirty="0" smtClean="0"/>
              <a:t>Accessing </a:t>
            </a:r>
            <a:r>
              <a:rPr lang="en-US" sz="2000" dirty="0" err="1" smtClean="0"/>
              <a:t>channelfinder</a:t>
            </a:r>
            <a:r>
              <a:rPr lang="en-US" sz="2000" dirty="0" smtClean="0"/>
              <a:t> data in </a:t>
            </a:r>
            <a:r>
              <a:rPr lang="en-US" sz="2000" dirty="0" err="1" smtClean="0"/>
              <a:t>opi</a:t>
            </a:r>
            <a:r>
              <a:rPr lang="en-US" sz="2000" dirty="0" smtClean="0"/>
              <a:t> screens</a:t>
            </a:r>
          </a:p>
          <a:p>
            <a:r>
              <a:rPr lang="en-US" sz="2000" i="1" dirty="0" smtClean="0"/>
              <a:t>=</a:t>
            </a:r>
            <a:r>
              <a:rPr lang="en-US" sz="2000" i="1" dirty="0" err="1" smtClean="0"/>
              <a:t>cfQuery</a:t>
            </a:r>
            <a:r>
              <a:rPr lang="en-US" sz="2000" i="1" dirty="0" smtClean="0"/>
              <a:t>(</a:t>
            </a:r>
            <a:r>
              <a:rPr lang="en-US" sz="2000" i="1" dirty="0" err="1" smtClean="0"/>
              <a:t>Vstring</a:t>
            </a:r>
            <a:r>
              <a:rPr lang="en-US" sz="2000" i="1" dirty="0" smtClean="0"/>
              <a:t> query) : </a:t>
            </a:r>
            <a:r>
              <a:rPr lang="en-US" sz="2000" i="1" dirty="0" err="1" smtClean="0"/>
              <a:t>VTable</a:t>
            </a:r>
            <a:r>
              <a:rPr lang="en-US" sz="2000" i="1" dirty="0" smtClean="0"/>
              <a:t/>
            </a:r>
            <a:br>
              <a:rPr lang="en-US" sz="2000" i="1" dirty="0" smtClean="0"/>
            </a:br>
            <a:r>
              <a:rPr lang="en-US" sz="2000" i="1" dirty="0" smtClean="0"/>
              <a:t/>
            </a:r>
            <a:br>
              <a:rPr lang="en-US" sz="2000" i="1" dirty="0" smtClean="0"/>
            </a:br>
            <a:endParaRPr lang="en-US" sz="2000" i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416253"/>
            <a:ext cx="4893522" cy="503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519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err="1" smtClean="0"/>
              <a:t>cfQuery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08538"/>
            <a:ext cx="8763000" cy="944562"/>
          </a:xfrm>
        </p:spPr>
        <p:txBody>
          <a:bodyPr>
            <a:normAutofit fontScale="85000" lnSpcReduction="10000"/>
          </a:bodyPr>
          <a:lstStyle/>
          <a:p>
            <a:r>
              <a:rPr lang="en-US" sz="2000" dirty="0" smtClean="0"/>
              <a:t>Combining </a:t>
            </a:r>
            <a:r>
              <a:rPr lang="en-US" sz="2000" dirty="0" err="1" smtClean="0"/>
              <a:t>cfQuery</a:t>
            </a:r>
            <a:r>
              <a:rPr lang="en-US" sz="2000" dirty="0" smtClean="0"/>
              <a:t> with other formulas to create tables/arrays which can be then used with existing </a:t>
            </a:r>
            <a:r>
              <a:rPr lang="en-US" sz="2000" dirty="0" err="1" smtClean="0"/>
              <a:t>cs</a:t>
            </a:r>
            <a:r>
              <a:rPr lang="en-US" sz="2000" dirty="0" smtClean="0"/>
              <a:t>-studio widgets</a:t>
            </a:r>
          </a:p>
          <a:p>
            <a:r>
              <a:rPr lang="en-US" sz="2000" i="1" dirty="0"/>
              <a:t>=</a:t>
            </a:r>
            <a:r>
              <a:rPr lang="en-US" sz="2000" i="1" dirty="0" err="1"/>
              <a:t>columnOf</a:t>
            </a:r>
            <a:r>
              <a:rPr lang="en-US" sz="2000" i="1" dirty="0"/>
              <a:t>(</a:t>
            </a:r>
            <a:r>
              <a:rPr lang="en-US" sz="2000" i="1" dirty="0" err="1"/>
              <a:t>pvs</a:t>
            </a:r>
            <a:r>
              <a:rPr lang="en-US" sz="2000" i="1" dirty="0"/>
              <a:t>(</a:t>
            </a:r>
            <a:r>
              <a:rPr lang="en-US" sz="2000" i="1" dirty="0" err="1"/>
              <a:t>columnOf</a:t>
            </a:r>
            <a:r>
              <a:rPr lang="en-US" sz="2000" i="1" dirty="0"/>
              <a:t>(</a:t>
            </a:r>
            <a:r>
              <a:rPr lang="en-US" sz="2000" i="1" dirty="0" err="1"/>
              <a:t>cfQuery</a:t>
            </a:r>
            <a:r>
              <a:rPr lang="en-US" sz="2000" i="1" dirty="0"/>
              <a:t>("*XF:31*</a:t>
            </a:r>
            <a:r>
              <a:rPr lang="en-US" sz="2000" i="1" dirty="0" err="1"/>
              <a:t>Mtr</a:t>
            </a:r>
            <a:r>
              <a:rPr lang="en-US" sz="2000" i="1" dirty="0"/>
              <a:t>* handle=</a:t>
            </a:r>
            <a:r>
              <a:rPr lang="en-US" sz="2000" i="1" dirty="0" err="1"/>
              <a:t>Readback</a:t>
            </a:r>
            <a:r>
              <a:rPr lang="en-US" sz="2000" i="1" dirty="0"/>
              <a:t>"), "Name")),"Value")</a:t>
            </a:r>
            <a:endParaRPr lang="en-US" sz="2000" i="1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153100"/>
            <a:ext cx="5795962" cy="434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345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ChannelFinder</a:t>
            </a:r>
            <a:r>
              <a:rPr lang="en-US" dirty="0" smtClean="0"/>
              <a:t> &amp; BOY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657" y="1295400"/>
            <a:ext cx="4930686" cy="506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485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ChannelFinder</a:t>
            </a:r>
            <a:r>
              <a:rPr lang="en-US" dirty="0" smtClean="0"/>
              <a:t> &amp; BOY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911" y="1143000"/>
            <a:ext cx="4728177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5547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PVA </a:t>
            </a:r>
            <a:r>
              <a:rPr lang="en-US" dirty="0" err="1" smtClean="0"/>
              <a:t>ChannelFinder</a:t>
            </a:r>
            <a:r>
              <a:rPr lang="en-US" dirty="0" smtClean="0"/>
              <a:t> in CSS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EPICS7 directory service</a:t>
            </a:r>
          </a:p>
        </p:txBody>
      </p:sp>
    </p:spTree>
    <p:extLst>
      <p:ext uri="{BB962C8B-B14F-4D97-AF65-F5344CB8AC3E}">
        <p14:creationId xmlns:p14="http://schemas.microsoft.com/office/powerpoint/2010/main" val="246322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181600" cy="792162"/>
          </a:xfrm>
        </p:spPr>
        <p:txBody>
          <a:bodyPr/>
          <a:lstStyle/>
          <a:p>
            <a:pPr algn="l"/>
            <a:r>
              <a:rPr lang="en-US" dirty="0" err="1"/>
              <a:t>pvaChannelFinder</a:t>
            </a:r>
            <a:r>
              <a:rPr lang="en-US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17638"/>
            <a:ext cx="3352800" cy="4741776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A EPICS7 RPC service</a:t>
            </a:r>
          </a:p>
          <a:p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Request </a:t>
            </a:r>
            <a:r>
              <a:rPr lang="en-US" sz="2000" dirty="0"/>
              <a:t>is a NTURI</a:t>
            </a:r>
          </a:p>
          <a:p>
            <a:r>
              <a:rPr lang="en-US" sz="2000" i="1" dirty="0"/>
              <a:t>name, tag, or property </a:t>
            </a:r>
            <a:br>
              <a:rPr lang="en-US" sz="2000" i="1" dirty="0"/>
            </a:br>
            <a:r>
              <a:rPr lang="en-US" sz="2000" i="1" dirty="0"/>
              <a:t>value</a:t>
            </a:r>
          </a:p>
          <a:p>
            <a:r>
              <a:rPr lang="en-US" sz="2000" i="1" dirty="0"/>
              <a:t> * &amp; % wildcard chars</a:t>
            </a:r>
          </a:p>
          <a:p>
            <a:pPr marL="0" indent="0">
              <a:buNone/>
            </a:pPr>
            <a:endParaRPr lang="en-US" sz="2000" i="1" dirty="0" smtClean="0"/>
          </a:p>
          <a:p>
            <a:pPr marL="0" indent="0">
              <a:buNone/>
            </a:pPr>
            <a:r>
              <a:rPr lang="en-US" sz="2000" i="1" dirty="0"/>
              <a:t>Result is a </a:t>
            </a:r>
            <a:r>
              <a:rPr lang="en-US" sz="2000" i="1" dirty="0" err="1"/>
              <a:t>NTTable</a:t>
            </a:r>
            <a:r>
              <a:rPr lang="en-US" sz="2000" i="1" dirty="0"/>
              <a:t> </a:t>
            </a:r>
          </a:p>
          <a:p>
            <a:r>
              <a:rPr lang="en-US" sz="2000" i="1" dirty="0"/>
              <a:t>List of all the matching </a:t>
            </a:r>
            <a:br>
              <a:rPr lang="en-US" sz="2000" i="1" dirty="0"/>
            </a:br>
            <a:r>
              <a:rPr lang="en-US" sz="2000" i="1" dirty="0"/>
              <a:t>channels and their </a:t>
            </a:r>
            <a:br>
              <a:rPr lang="en-US" sz="2000" i="1" dirty="0"/>
            </a:br>
            <a:r>
              <a:rPr lang="en-US" sz="2000" i="1" dirty="0"/>
              <a:t>associated properties and </a:t>
            </a:r>
            <a:br>
              <a:rPr lang="en-US" sz="2000" i="1" dirty="0"/>
            </a:br>
            <a:r>
              <a:rPr lang="en-US" sz="2000" i="1" dirty="0"/>
              <a:t>tags</a:t>
            </a:r>
          </a:p>
          <a:p>
            <a:pPr marL="0" indent="0">
              <a:buNone/>
            </a:pPr>
            <a:r>
              <a:rPr lang="en-US" sz="2000" i="1" dirty="0" smtClean="0"/>
              <a:t/>
            </a:r>
            <a:br>
              <a:rPr lang="en-US" sz="2000" i="1" dirty="0" smtClean="0"/>
            </a:br>
            <a:endParaRPr lang="en-US" sz="2000" i="1" dirty="0" smtClean="0"/>
          </a:p>
        </p:txBody>
      </p:sp>
      <p:pic>
        <p:nvPicPr>
          <p:cNvPr id="8" name="Content Placeholder 7" descr="request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179" b="-26179"/>
          <a:stretch>
            <a:fillRect/>
          </a:stretch>
        </p:blipFill>
        <p:spPr>
          <a:xfrm>
            <a:off x="3307533" y="821996"/>
            <a:ext cx="3288895" cy="2349500"/>
          </a:xfrm>
          <a:prstGeom prst="rect">
            <a:avLst/>
          </a:prstGeom>
        </p:spPr>
      </p:pic>
      <p:pic>
        <p:nvPicPr>
          <p:cNvPr id="9" name="Picture 8" descr="result-pagination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" t="43495" r="5371" b="20438"/>
          <a:stretch/>
        </p:blipFill>
        <p:spPr>
          <a:xfrm>
            <a:off x="3307533" y="2667000"/>
            <a:ext cx="5638800" cy="285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35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ChannelFinder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 of </a:t>
            </a:r>
            <a:r>
              <a:rPr 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Channels</a:t>
            </a:r>
            <a:r>
              <a:rPr lang="en-US" dirty="0" smtClean="0"/>
              <a:t> (unique names)</a:t>
            </a:r>
          </a:p>
          <a:p>
            <a:r>
              <a:rPr lang="en-US" dirty="0" smtClean="0"/>
              <a:t>Each Channel has an arbitrary number of</a:t>
            </a:r>
            <a:br>
              <a:rPr lang="en-US" dirty="0" smtClean="0"/>
            </a:br>
            <a:r>
              <a:rPr 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Properties</a:t>
            </a:r>
            <a:r>
              <a:rPr lang="en-US" dirty="0" smtClean="0"/>
              <a:t> (name/value pairs) and</a:t>
            </a:r>
            <a:br>
              <a:rPr lang="en-US" dirty="0" smtClean="0"/>
            </a:br>
            <a:r>
              <a:rPr 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Tags</a:t>
            </a:r>
            <a:r>
              <a:rPr lang="en-US" dirty="0" smtClean="0"/>
              <a:t> (names)</a:t>
            </a:r>
          </a:p>
          <a:p>
            <a:r>
              <a:rPr lang="en-US" dirty="0" smtClean="0"/>
              <a:t>Each Channel, Property, or Tag has an </a:t>
            </a:r>
            <a:r>
              <a:rPr 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Owner</a:t>
            </a:r>
            <a:r>
              <a:rPr lang="en-US" dirty="0" smtClean="0"/>
              <a:t> (group) to allow basic access control</a:t>
            </a:r>
          </a:p>
          <a:p>
            <a:r>
              <a:rPr lang="en-US" dirty="0" smtClean="0"/>
              <a:t>All names and values are strings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9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pvaChannelFinder</a:t>
            </a:r>
            <a:r>
              <a:rPr lang="en-US" dirty="0"/>
              <a:t>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0"/>
            <a:ext cx="2286000" cy="4691063"/>
          </a:xfrm>
        </p:spPr>
        <p:txBody>
          <a:bodyPr/>
          <a:lstStyle/>
          <a:p>
            <a:r>
              <a:rPr lang="en-US" dirty="0" smtClean="0"/>
              <a:t>Filtering</a:t>
            </a:r>
          </a:p>
          <a:p>
            <a:endParaRPr lang="en-US" dirty="0"/>
          </a:p>
          <a:p>
            <a:r>
              <a:rPr lang="en-US" dirty="0"/>
              <a:t>The query defines the tags and properties to be included in the result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Improves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Content Placeholder 8" descr="request-filter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" t="2979" r="19848" b="33524"/>
          <a:stretch/>
        </p:blipFill>
        <p:spPr>
          <a:xfrm>
            <a:off x="2765835" y="627913"/>
            <a:ext cx="3887391" cy="1754720"/>
          </a:xfrm>
          <a:prstGeom prst="rect">
            <a:avLst/>
          </a:prstGeom>
        </p:spPr>
      </p:pic>
      <p:pic>
        <p:nvPicPr>
          <p:cNvPr id="7" name="Content Placeholder 6" descr="result-filtered2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" t="3505" r="30504" b="3724"/>
          <a:stretch/>
        </p:blipFill>
        <p:spPr>
          <a:xfrm>
            <a:off x="2765835" y="2514600"/>
            <a:ext cx="6232208" cy="256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004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pvaChannelFinder</a:t>
            </a:r>
            <a:r>
              <a:rPr lang="en-US" dirty="0"/>
              <a:t>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429000" cy="4691063"/>
          </a:xfrm>
        </p:spPr>
        <p:txBody>
          <a:bodyPr/>
          <a:lstStyle/>
          <a:p>
            <a:r>
              <a:rPr lang="en-US" dirty="0"/>
              <a:t>Pagination</a:t>
            </a:r>
            <a:endParaRPr lang="en-US" dirty="0" smtClean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result can be fetched in parts using the _size and _from arguments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Results in the creation for more robust and responsive clients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Content Placeholder 7" descr="request-pagination1.png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" t="4256" r="14644" b="25853"/>
          <a:stretch/>
        </p:blipFill>
        <p:spPr>
          <a:xfrm>
            <a:off x="4038600" y="990600"/>
            <a:ext cx="4572000" cy="2282739"/>
          </a:xfrm>
        </p:spPr>
      </p:pic>
    </p:spTree>
    <p:extLst>
      <p:ext uri="{BB962C8B-B14F-4D97-AF65-F5344CB8AC3E}">
        <p14:creationId xmlns:p14="http://schemas.microsoft.com/office/powerpoint/2010/main" val="17436646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779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Directory Data</a:t>
            </a:r>
          </a:p>
        </p:txBody>
      </p:sp>
      <p:pic>
        <p:nvPicPr>
          <p:cNvPr id="5" name="Content Placeholder 4" descr="Screen Shot 2014-02-10 at 9.48.20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8" r="32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4699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610600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"</a:t>
            </a:r>
            <a:r>
              <a:rPr lang="en-US" dirty="0"/>
              <a:t>name":"</a:t>
            </a:r>
            <a:r>
              <a:rPr lang="en-US" dirty="0" smtClean="0"/>
              <a:t>XF:31IDA-OP{Tbl-Ax:X1}</a:t>
            </a:r>
            <a:r>
              <a:rPr lang="en-US" dirty="0" err="1" smtClean="0"/>
              <a:t>Mtr</a:t>
            </a:r>
            <a:r>
              <a:rPr lang="en-US" dirty="0" smtClean="0"/>
              <a:t>",</a:t>
            </a:r>
          </a:p>
          <a:p>
            <a:pPr marL="0" indent="0">
              <a:buNone/>
            </a:pPr>
            <a:r>
              <a:rPr lang="en-US" dirty="0" smtClean="0"/>
              <a:t>"</a:t>
            </a:r>
            <a:r>
              <a:rPr lang="en-US" dirty="0" err="1"/>
              <a:t>owner":"train</a:t>
            </a:r>
            <a:r>
              <a:rPr lang="en-US" dirty="0" smtClean="0"/>
              <a:t>",</a:t>
            </a:r>
          </a:p>
          <a:p>
            <a:pPr marL="0" indent="0">
              <a:buNone/>
            </a:pPr>
            <a:r>
              <a:rPr lang="en-US" dirty="0" smtClean="0"/>
              <a:t>"</a:t>
            </a:r>
            <a:r>
              <a:rPr lang="en-US" dirty="0"/>
              <a:t>properties</a:t>
            </a:r>
            <a:r>
              <a:rPr lang="en-US" dirty="0" smtClean="0"/>
              <a:t>":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["</a:t>
            </a:r>
            <a:r>
              <a:rPr lang="en-US" dirty="0"/>
              <a:t>handle</a:t>
            </a:r>
            <a:r>
              <a:rPr lang="en-US" dirty="0" smtClean="0"/>
              <a:t>":"</a:t>
            </a:r>
            <a:r>
              <a:rPr lang="en-US" dirty="0" err="1" smtClean="0"/>
              <a:t>Setpoint</a:t>
            </a:r>
            <a:r>
              <a:rPr lang="en-US" dirty="0" smtClean="0"/>
              <a:t>",</a:t>
            </a:r>
          </a:p>
          <a:p>
            <a:pPr marL="0" indent="0">
              <a:buNone/>
            </a:pPr>
            <a:r>
              <a:rPr lang="en-US" dirty="0" smtClean="0"/>
              <a:t>	 "axis":"1",</a:t>
            </a:r>
          </a:p>
          <a:p>
            <a:pPr marL="0" indent="0">
              <a:buNone/>
            </a:pPr>
            <a:r>
              <a:rPr lang="en-US" dirty="0" smtClean="0"/>
              <a:t> 	 "hostname":"</a:t>
            </a:r>
            <a:r>
              <a:rPr lang="en-US" dirty="0" err="1"/>
              <a:t>training.org.epics</a:t>
            </a:r>
            <a:r>
              <a:rPr lang="en-US" dirty="0" smtClean="0"/>
              <a:t>",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 "</a:t>
            </a:r>
            <a:r>
              <a:rPr lang="en-US" dirty="0" err="1"/>
              <a:t>iocName</a:t>
            </a:r>
            <a:r>
              <a:rPr lang="en-US" dirty="0" smtClean="0"/>
              <a:t>":"</a:t>
            </a:r>
            <a:r>
              <a:rPr lang="en-US" dirty="0" err="1" smtClean="0"/>
              <a:t>motorsim</a:t>
            </a:r>
            <a:r>
              <a:rPr lang="en-US" dirty="0"/>
              <a:t>"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 "time":"2016-03-21"]</a:t>
            </a:r>
          </a:p>
          <a:p>
            <a:pPr marL="0" indent="0">
              <a:buNone/>
            </a:pPr>
            <a:r>
              <a:rPr lang="en-US" dirty="0"/>
              <a:t>"</a:t>
            </a:r>
            <a:r>
              <a:rPr lang="en-US" dirty="0" smtClean="0"/>
              <a:t>tags":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["motor",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 "sys.XF:31"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]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56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XF:31</a:t>
            </a:r>
            <a:r>
              <a:rPr lang="en-US" i="1" dirty="0" smtClean="0"/>
              <a:t>*</a:t>
            </a:r>
            <a:r>
              <a:rPr lang="en-US" dirty="0" smtClean="0"/>
              <a:t>IDA*</a:t>
            </a:r>
            <a:endParaRPr lang="en-US" i="1" dirty="0" smtClean="0"/>
          </a:p>
          <a:p>
            <a:pPr marL="457200" lvl="1" indent="0">
              <a:buNone/>
            </a:pPr>
            <a:r>
              <a:rPr lang="en-US" dirty="0" smtClean="0"/>
              <a:t>All </a:t>
            </a:r>
            <a:r>
              <a:rPr lang="en-US" dirty="0" err="1" smtClean="0"/>
              <a:t>pvs</a:t>
            </a:r>
            <a:r>
              <a:rPr lang="en-US" dirty="0" smtClean="0"/>
              <a:t> from the insertion device 31</a:t>
            </a:r>
          </a:p>
          <a:p>
            <a:r>
              <a:rPr lang="en-US" dirty="0"/>
              <a:t>XF:31</a:t>
            </a:r>
            <a:r>
              <a:rPr lang="en-US" i="1" dirty="0"/>
              <a:t>*</a:t>
            </a:r>
            <a:r>
              <a:rPr lang="en-US" dirty="0"/>
              <a:t>IDA</a:t>
            </a:r>
            <a:r>
              <a:rPr lang="en-US" dirty="0" smtClean="0"/>
              <a:t>*</a:t>
            </a:r>
            <a:r>
              <a:rPr lang="en-US" i="1" dirty="0" smtClean="0"/>
              <a:t>&amp;</a:t>
            </a:r>
            <a:r>
              <a:rPr lang="en-US" dirty="0" smtClean="0"/>
              <a:t>axis</a:t>
            </a:r>
            <a:r>
              <a:rPr lang="en-US" i="1" dirty="0" smtClean="0"/>
              <a:t>=4*</a:t>
            </a:r>
          </a:p>
          <a:p>
            <a:pPr marL="457200" lvl="1" indent="0">
              <a:buNone/>
            </a:pPr>
            <a:r>
              <a:rPr lang="en-US" dirty="0" smtClean="0"/>
              <a:t>All </a:t>
            </a:r>
            <a:r>
              <a:rPr lang="en-US" dirty="0" err="1"/>
              <a:t>pvs</a:t>
            </a:r>
            <a:r>
              <a:rPr lang="en-US" dirty="0"/>
              <a:t> from the insertion device </a:t>
            </a:r>
            <a:r>
              <a:rPr lang="en-US" dirty="0" smtClean="0"/>
              <a:t>31 belonging to axis 4</a:t>
            </a:r>
          </a:p>
          <a:p>
            <a:r>
              <a:rPr lang="en-US" dirty="0"/>
              <a:t>XF:31</a:t>
            </a:r>
            <a:r>
              <a:rPr lang="en-US" i="1" dirty="0"/>
              <a:t>*</a:t>
            </a:r>
            <a:r>
              <a:rPr lang="en-US" dirty="0"/>
              <a:t>IDA</a:t>
            </a:r>
            <a:r>
              <a:rPr lang="en-US" dirty="0" smtClean="0"/>
              <a:t>*</a:t>
            </a:r>
            <a:r>
              <a:rPr lang="en-US" i="1" dirty="0" smtClean="0"/>
              <a:t>&amp;</a:t>
            </a:r>
            <a:r>
              <a:rPr lang="en-US" dirty="0" smtClean="0"/>
              <a:t>axis</a:t>
            </a:r>
            <a:r>
              <a:rPr lang="en-US" i="1" dirty="0" smtClean="0"/>
              <a:t>=4*&amp;</a:t>
            </a:r>
            <a:r>
              <a:rPr lang="en-US" i="1" dirty="0" err="1" smtClean="0"/>
              <a:t>pvStatus</a:t>
            </a:r>
            <a:r>
              <a:rPr lang="en-US" i="1" dirty="0" smtClean="0"/>
              <a:t>=active</a:t>
            </a:r>
          </a:p>
          <a:p>
            <a:pPr marL="457200" lvl="1" indent="0">
              <a:buNone/>
            </a:pPr>
            <a:r>
              <a:rPr lang="en-US" dirty="0"/>
              <a:t>All </a:t>
            </a:r>
            <a:r>
              <a:rPr lang="en-US" dirty="0" err="1"/>
              <a:t>pvs</a:t>
            </a:r>
            <a:r>
              <a:rPr lang="en-US" dirty="0"/>
              <a:t> from the insertion device 31 belonging to axis 4</a:t>
            </a:r>
          </a:p>
          <a:p>
            <a:pPr marL="457200" lvl="1" indent="0">
              <a:buNone/>
            </a:pPr>
            <a:r>
              <a:rPr lang="en-US" dirty="0" smtClean="0"/>
              <a:t> and with </a:t>
            </a:r>
            <a:r>
              <a:rPr lang="en-US" dirty="0" err="1" smtClean="0"/>
              <a:t>pvStatus</a:t>
            </a:r>
            <a:r>
              <a:rPr lang="en-US" dirty="0" smtClean="0"/>
              <a:t> active</a:t>
            </a:r>
            <a:endParaRPr lang="en-US" dirty="0"/>
          </a:p>
          <a:p>
            <a:r>
              <a:rPr lang="en-US" dirty="0"/>
              <a:t>XF:31</a:t>
            </a:r>
            <a:r>
              <a:rPr lang="en-US" i="1" dirty="0"/>
              <a:t>*</a:t>
            </a:r>
            <a:r>
              <a:rPr lang="en-US" dirty="0"/>
              <a:t>IDA</a:t>
            </a:r>
            <a:r>
              <a:rPr lang="en-US" dirty="0" smtClean="0"/>
              <a:t>*</a:t>
            </a:r>
            <a:r>
              <a:rPr lang="en-US" i="1" dirty="0" smtClean="0"/>
              <a:t>&amp;</a:t>
            </a:r>
            <a:r>
              <a:rPr lang="en-US" dirty="0" smtClean="0"/>
              <a:t>axis</a:t>
            </a:r>
            <a:r>
              <a:rPr lang="en-US" i="1" dirty="0" smtClean="0"/>
              <a:t>=4*&amp;tag=</a:t>
            </a:r>
            <a:r>
              <a:rPr lang="en-US" i="1" dirty="0"/>
              <a:t>aphla.sys.SR</a:t>
            </a:r>
            <a:endParaRPr lang="en-US" i="1" dirty="0" smtClean="0"/>
          </a:p>
          <a:p>
            <a:pPr marL="457200" lvl="1" indent="0">
              <a:buNone/>
            </a:pPr>
            <a:r>
              <a:rPr lang="en-US" dirty="0"/>
              <a:t>All </a:t>
            </a:r>
            <a:r>
              <a:rPr lang="en-US" dirty="0" err="1"/>
              <a:t>pvs</a:t>
            </a:r>
            <a:r>
              <a:rPr lang="en-US" dirty="0"/>
              <a:t> from the insertion device 31 belonging to axis 4</a:t>
            </a:r>
          </a:p>
          <a:p>
            <a:pPr marL="457200" lvl="1" indent="0">
              <a:buNone/>
            </a:pPr>
            <a:r>
              <a:rPr lang="en-US" dirty="0" smtClean="0"/>
              <a:t>with tag </a:t>
            </a:r>
            <a:r>
              <a:rPr lang="en-US" dirty="0"/>
              <a:t>sys.XF:31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64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set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706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device </a:t>
            </a:r>
            <a:r>
              <a:rPr lang="en-US" dirty="0"/>
              <a:t>FM1G4C02A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360301"/>
              </p:ext>
            </p:extLst>
          </p:nvPr>
        </p:nvGraphicFramePr>
        <p:xfrm>
          <a:off x="381000" y="1001632"/>
          <a:ext cx="8458200" cy="5673488"/>
        </p:xfrm>
        <a:graphic>
          <a:graphicData uri="http://schemas.openxmlformats.org/drawingml/2006/table">
            <a:tbl>
              <a:tblPr firstCol="1">
                <a:tableStyleId>{BC89EF96-8CEA-46FF-86C4-4CE0E7609802}</a:tableStyleId>
              </a:tblPr>
              <a:tblGrid>
                <a:gridCol w="1691640"/>
                <a:gridCol w="1691640"/>
                <a:gridCol w="1691640"/>
                <a:gridCol w="1691640"/>
                <a:gridCol w="1691640"/>
              </a:tblGrid>
              <a:tr h="446168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Channel Name</a:t>
                      </a:r>
                      <a:endParaRPr 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kern="1200" baseline="0" dirty="0" smtClean="0"/>
                        <a:t>SR:C02-MG:G04A{HFCor:FM1}</a:t>
                      </a:r>
                      <a:endParaRPr lang="en-US" sz="1600" dirty="0" smtClean="0"/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u="none" strike="noStrike" kern="1200" baseline="0" dirty="0" smtClean="0"/>
                        <a:t>SR:C02-MG:G04A{VFCor:FM1}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00448">
                <a:tc vMerge="1"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strike="noStrike" kern="1200" baseline="0" dirty="0" err="1" smtClean="0"/>
                        <a:t>Fld</a:t>
                      </a:r>
                      <a:r>
                        <a:rPr lang="en-US" sz="1600" u="none" strike="noStrike" kern="1200" baseline="0" dirty="0" smtClean="0"/>
                        <a:t>-I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strike="noStrike" kern="1200" baseline="0" dirty="0" err="1" smtClean="0"/>
                        <a:t>Fld</a:t>
                      </a:r>
                      <a:r>
                        <a:rPr lang="en-US" sz="1600" u="none" strike="noStrike" kern="1200" baseline="0" dirty="0" smtClean="0"/>
                        <a:t>-SP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strike="noStrike" kern="1200" baseline="0" dirty="0" err="1" smtClean="0"/>
                        <a:t>Fld</a:t>
                      </a:r>
                      <a:r>
                        <a:rPr lang="en-US" sz="1600" u="none" strike="noStrike" kern="1200" baseline="0" dirty="0" smtClean="0"/>
                        <a:t>-I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kern="1200" baseline="0" dirty="0" err="1" smtClean="0"/>
                        <a:t>Fld</a:t>
                      </a:r>
                      <a:r>
                        <a:rPr lang="en-US" sz="1600" u="none" strike="noStrike" kern="1200" baseline="0" dirty="0" smtClean="0"/>
                        <a:t>-SP</a:t>
                      </a:r>
                      <a:endParaRPr lang="en-US" sz="1600" dirty="0" smtClean="0"/>
                    </a:p>
                  </a:txBody>
                  <a:tcPr/>
                </a:tc>
              </a:tr>
              <a:tr h="326291"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handle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READBACK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SETPOINT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READBACK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SETPOINT</a:t>
                      </a:r>
                      <a:endParaRPr lang="en-US" sz="1600" dirty="0"/>
                    </a:p>
                  </a:txBody>
                  <a:tcPr/>
                </a:tc>
              </a:tr>
              <a:tr h="326291">
                <a:tc>
                  <a:txBody>
                    <a:bodyPr/>
                    <a:lstStyle/>
                    <a:p>
                      <a:pPr algn="r"/>
                      <a:r>
                        <a:rPr lang="en-US" sz="1600" dirty="0" err="1" smtClean="0"/>
                        <a:t>elemName</a:t>
                      </a:r>
                      <a:endParaRPr 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FXM1G4C02A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FYM1G4C02A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26291">
                <a:tc>
                  <a:txBody>
                    <a:bodyPr/>
                    <a:lstStyle/>
                    <a:p>
                      <a:pPr algn="r"/>
                      <a:r>
                        <a:rPr lang="en-US" sz="1600" dirty="0" err="1" smtClean="0"/>
                        <a:t>elemType</a:t>
                      </a:r>
                      <a:endParaRPr 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HFCOR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VFCOR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26291">
                <a:tc>
                  <a:txBody>
                    <a:bodyPr/>
                    <a:lstStyle/>
                    <a:p>
                      <a:pPr algn="r"/>
                      <a:r>
                        <a:rPr lang="en-US" sz="1600" dirty="0" err="1" smtClean="0"/>
                        <a:t>elemField</a:t>
                      </a:r>
                      <a:endParaRPr 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x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y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26291">
                <a:tc>
                  <a:txBody>
                    <a:bodyPr/>
                    <a:lstStyle/>
                    <a:p>
                      <a:pPr algn="r"/>
                      <a:r>
                        <a:rPr lang="en-US" sz="1600" dirty="0" err="1" smtClean="0"/>
                        <a:t>devName</a:t>
                      </a:r>
                      <a:endParaRPr lang="en-US" sz="16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FM1G4C02A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26291">
                <a:tc>
                  <a:txBody>
                    <a:bodyPr/>
                    <a:lstStyle/>
                    <a:p>
                      <a:pPr algn="r"/>
                      <a:r>
                        <a:rPr lang="en-US" sz="1600" dirty="0" err="1" smtClean="0"/>
                        <a:t>sEnd</a:t>
                      </a:r>
                      <a:endParaRPr lang="en-US" sz="16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65.5222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26291"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cell</a:t>
                      </a:r>
                      <a:endParaRPr lang="en-US" sz="16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C02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26291"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girder</a:t>
                      </a:r>
                      <a:endParaRPr lang="en-US" sz="16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G4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26291"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symmetry</a:t>
                      </a:r>
                      <a:endParaRPr lang="en-US" sz="16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26291"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length</a:t>
                      </a:r>
                      <a:endParaRPr lang="en-US" sz="16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0.044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26291"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ordinal</a:t>
                      </a:r>
                      <a:endParaRPr 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263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264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26291">
                <a:tc rowSpan="3"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tags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eget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eput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eget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eput</a:t>
                      </a:r>
                      <a:endParaRPr lang="en-US" sz="1600" dirty="0"/>
                    </a:p>
                  </a:txBody>
                  <a:tcPr/>
                </a:tc>
              </a:tr>
              <a:tr h="326291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x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y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26291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sys.SR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547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997</TotalTime>
  <Words>1032</Words>
  <Application>Microsoft Office PowerPoint</Application>
  <PresentationFormat>On-screen Show (4:3)</PresentationFormat>
  <Paragraphs>308</Paragraphs>
  <Slides>42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Wingdings</vt:lpstr>
      <vt:lpstr>Office Theme</vt:lpstr>
      <vt:lpstr>ChannelFinder:  A directory service </vt:lpstr>
      <vt:lpstr>Motivation and Objectives</vt:lpstr>
      <vt:lpstr>PowerPoint Presentation</vt:lpstr>
      <vt:lpstr>ChannelFinder Data</vt:lpstr>
      <vt:lpstr>Directory Data</vt:lpstr>
      <vt:lpstr>Channel example</vt:lpstr>
      <vt:lpstr>Query Example</vt:lpstr>
      <vt:lpstr>Example Data set</vt:lpstr>
      <vt:lpstr>device FM1G4C02A</vt:lpstr>
      <vt:lpstr>device FM1G4C02A</vt:lpstr>
      <vt:lpstr>Usage from high level physics</vt:lpstr>
      <vt:lpstr>Performance Environment</vt:lpstr>
      <vt:lpstr>CF v3: Large Queries</vt:lpstr>
      <vt:lpstr>Populating ChannelFinder</vt:lpstr>
      <vt:lpstr>Recsync : cfStore</vt:lpstr>
      <vt:lpstr>Recsync : cfStore </vt:lpstr>
      <vt:lpstr>Recsync : cfStore </vt:lpstr>
      <vt:lpstr>cf-properties</vt:lpstr>
      <vt:lpstr>Channel Finder CSS Applications demo</vt:lpstr>
      <vt:lpstr>PowerPoint Presentation</vt:lpstr>
      <vt:lpstr>ChannelFinder in CSS</vt:lpstr>
      <vt:lpstr>ChannelViewer</vt:lpstr>
      <vt:lpstr>ChannelViewer</vt:lpstr>
      <vt:lpstr>ChannelViewer</vt:lpstr>
      <vt:lpstr>ChannelViewer</vt:lpstr>
      <vt:lpstr>ChannelViewer - editing</vt:lpstr>
      <vt:lpstr>ChannelViewer - editing</vt:lpstr>
      <vt:lpstr>ChannelViewer - editing</vt:lpstr>
      <vt:lpstr>Channel Tree</vt:lpstr>
      <vt:lpstr>Channel Tree</vt:lpstr>
      <vt:lpstr>Channel Orchestrator</vt:lpstr>
      <vt:lpstr>ChannelFinder &amp; BOY</vt:lpstr>
      <vt:lpstr>ChannelFinder &amp; BOY</vt:lpstr>
      <vt:lpstr>cfQuery</vt:lpstr>
      <vt:lpstr>cfQuery</vt:lpstr>
      <vt:lpstr>ChannelFinder &amp; BOY</vt:lpstr>
      <vt:lpstr>ChannelFinder &amp; BOY</vt:lpstr>
      <vt:lpstr>PVA ChannelFinder in CSS</vt:lpstr>
      <vt:lpstr>pvaChannelFinder </vt:lpstr>
      <vt:lpstr>pvaChannelFinder </vt:lpstr>
      <vt:lpstr>pvaChannelFinder </vt:lpstr>
      <vt:lpstr>Questions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ChannelFinder at NLSLII</dc:title>
  <dc:creator>Shroff, Kunal</dc:creator>
  <cp:lastModifiedBy>Kunal Shroff</cp:lastModifiedBy>
  <cp:revision>86</cp:revision>
  <dcterms:created xsi:type="dcterms:W3CDTF">2006-08-16T00:00:00Z</dcterms:created>
  <dcterms:modified xsi:type="dcterms:W3CDTF">2018-03-01T18:57:31Z</dcterms:modified>
</cp:coreProperties>
</file>